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72" r:id="rId8"/>
    <p:sldId id="263" r:id="rId9"/>
    <p:sldId id="264" r:id="rId10"/>
    <p:sldId id="265" r:id="rId11"/>
    <p:sldId id="266" r:id="rId12"/>
    <p:sldId id="267" r:id="rId13"/>
    <p:sldId id="268" r:id="rId14"/>
    <p:sldId id="269" r:id="rId15"/>
    <p:sldId id="270" r:id="rId16"/>
    <p:sldId id="271" r:id="rId17"/>
    <p:sldId id="273"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1" d="100"/>
          <a:sy n="71" d="100"/>
        </p:scale>
        <p:origin x="460"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191DB03-994A-4BE6-8C95-7476E7312315}" type="datetimeFigureOut">
              <a:rPr lang="en-US" smtClean="0"/>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6AC525-239E-49D7-833A-BFCCED4EA0E4}" type="slidenum">
              <a:rPr lang="en-US" smtClean="0"/>
              <a:t>‹#›</a:t>
            </a:fld>
            <a:endParaRPr lang="en-US"/>
          </a:p>
        </p:txBody>
      </p:sp>
    </p:spTree>
    <p:extLst>
      <p:ext uri="{BB962C8B-B14F-4D97-AF65-F5344CB8AC3E}">
        <p14:creationId xmlns:p14="http://schemas.microsoft.com/office/powerpoint/2010/main" val="37208462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91DB03-994A-4BE6-8C95-7476E7312315}" type="datetimeFigureOut">
              <a:rPr lang="en-US" smtClean="0"/>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6AC525-239E-49D7-833A-BFCCED4EA0E4}" type="slidenum">
              <a:rPr lang="en-US" smtClean="0"/>
              <a:t>‹#›</a:t>
            </a:fld>
            <a:endParaRPr lang="en-US"/>
          </a:p>
        </p:txBody>
      </p:sp>
    </p:spTree>
    <p:extLst>
      <p:ext uri="{BB962C8B-B14F-4D97-AF65-F5344CB8AC3E}">
        <p14:creationId xmlns:p14="http://schemas.microsoft.com/office/powerpoint/2010/main" val="1593584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91DB03-994A-4BE6-8C95-7476E7312315}" type="datetimeFigureOut">
              <a:rPr lang="en-US" smtClean="0"/>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6AC525-239E-49D7-833A-BFCCED4EA0E4}" type="slidenum">
              <a:rPr lang="en-US" smtClean="0"/>
              <a:t>‹#›</a:t>
            </a:fld>
            <a:endParaRPr lang="en-US"/>
          </a:p>
        </p:txBody>
      </p:sp>
    </p:spTree>
    <p:extLst>
      <p:ext uri="{BB962C8B-B14F-4D97-AF65-F5344CB8AC3E}">
        <p14:creationId xmlns:p14="http://schemas.microsoft.com/office/powerpoint/2010/main" val="41547049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191DB03-994A-4BE6-8C95-7476E7312315}" type="datetimeFigureOut">
              <a:rPr lang="en-US" smtClean="0"/>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6AC525-239E-49D7-833A-BFCCED4EA0E4}" type="slidenum">
              <a:rPr lang="en-US" smtClean="0"/>
              <a:t>‹#›</a:t>
            </a:fld>
            <a:endParaRPr lang="en-US"/>
          </a:p>
        </p:txBody>
      </p:sp>
    </p:spTree>
    <p:extLst>
      <p:ext uri="{BB962C8B-B14F-4D97-AF65-F5344CB8AC3E}">
        <p14:creationId xmlns:p14="http://schemas.microsoft.com/office/powerpoint/2010/main" val="3030942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191DB03-994A-4BE6-8C95-7476E7312315}" type="datetimeFigureOut">
              <a:rPr lang="en-US" smtClean="0"/>
              <a:t>9/10/2020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6AC525-239E-49D7-833A-BFCCED4EA0E4}" type="slidenum">
              <a:rPr lang="en-US" smtClean="0"/>
              <a:t>‹#›</a:t>
            </a:fld>
            <a:endParaRPr lang="en-US"/>
          </a:p>
        </p:txBody>
      </p:sp>
    </p:spTree>
    <p:extLst>
      <p:ext uri="{BB962C8B-B14F-4D97-AF65-F5344CB8AC3E}">
        <p14:creationId xmlns:p14="http://schemas.microsoft.com/office/powerpoint/2010/main" val="24668576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191DB03-994A-4BE6-8C95-7476E7312315}" type="datetimeFigureOut">
              <a:rPr lang="en-US" smtClean="0"/>
              <a:t>9/10/2020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6AC525-239E-49D7-833A-BFCCED4EA0E4}" type="slidenum">
              <a:rPr lang="en-US" smtClean="0"/>
              <a:t>‹#›</a:t>
            </a:fld>
            <a:endParaRPr lang="en-US"/>
          </a:p>
        </p:txBody>
      </p:sp>
    </p:spTree>
    <p:extLst>
      <p:ext uri="{BB962C8B-B14F-4D97-AF65-F5344CB8AC3E}">
        <p14:creationId xmlns:p14="http://schemas.microsoft.com/office/powerpoint/2010/main" val="22602190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191DB03-994A-4BE6-8C95-7476E7312315}" type="datetimeFigureOut">
              <a:rPr lang="en-US" smtClean="0"/>
              <a:t>9/10/2020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66AC525-239E-49D7-833A-BFCCED4EA0E4}" type="slidenum">
              <a:rPr lang="en-US" smtClean="0"/>
              <a:t>‹#›</a:t>
            </a:fld>
            <a:endParaRPr lang="en-US"/>
          </a:p>
        </p:txBody>
      </p:sp>
    </p:spTree>
    <p:extLst>
      <p:ext uri="{BB962C8B-B14F-4D97-AF65-F5344CB8AC3E}">
        <p14:creationId xmlns:p14="http://schemas.microsoft.com/office/powerpoint/2010/main" val="1944037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191DB03-994A-4BE6-8C95-7476E7312315}" type="datetimeFigureOut">
              <a:rPr lang="en-US" smtClean="0"/>
              <a:t>9/10/2020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66AC525-239E-49D7-833A-BFCCED4EA0E4}" type="slidenum">
              <a:rPr lang="en-US" smtClean="0"/>
              <a:t>‹#›</a:t>
            </a:fld>
            <a:endParaRPr lang="en-US"/>
          </a:p>
        </p:txBody>
      </p:sp>
    </p:spTree>
    <p:extLst>
      <p:ext uri="{BB962C8B-B14F-4D97-AF65-F5344CB8AC3E}">
        <p14:creationId xmlns:p14="http://schemas.microsoft.com/office/powerpoint/2010/main" val="26258234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91DB03-994A-4BE6-8C95-7476E7312315}" type="datetimeFigureOut">
              <a:rPr lang="en-US" smtClean="0"/>
              <a:t>9/10/2020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6AC525-239E-49D7-833A-BFCCED4EA0E4}" type="slidenum">
              <a:rPr lang="en-US" smtClean="0"/>
              <a:t>‹#›</a:t>
            </a:fld>
            <a:endParaRPr lang="en-US"/>
          </a:p>
        </p:txBody>
      </p:sp>
    </p:spTree>
    <p:extLst>
      <p:ext uri="{BB962C8B-B14F-4D97-AF65-F5344CB8AC3E}">
        <p14:creationId xmlns:p14="http://schemas.microsoft.com/office/powerpoint/2010/main" val="12622400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91DB03-994A-4BE6-8C95-7476E7312315}" type="datetimeFigureOut">
              <a:rPr lang="en-US" smtClean="0"/>
              <a:t>9/10/2020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6AC525-239E-49D7-833A-BFCCED4EA0E4}" type="slidenum">
              <a:rPr lang="en-US" smtClean="0"/>
              <a:t>‹#›</a:t>
            </a:fld>
            <a:endParaRPr lang="en-US"/>
          </a:p>
        </p:txBody>
      </p:sp>
    </p:spTree>
    <p:extLst>
      <p:ext uri="{BB962C8B-B14F-4D97-AF65-F5344CB8AC3E}">
        <p14:creationId xmlns:p14="http://schemas.microsoft.com/office/powerpoint/2010/main" val="4111923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91DB03-994A-4BE6-8C95-7476E7312315}" type="datetimeFigureOut">
              <a:rPr lang="en-US" smtClean="0"/>
              <a:t>9/10/2020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6AC525-239E-49D7-833A-BFCCED4EA0E4}" type="slidenum">
              <a:rPr lang="en-US" smtClean="0"/>
              <a:t>‹#›</a:t>
            </a:fld>
            <a:endParaRPr lang="en-US"/>
          </a:p>
        </p:txBody>
      </p:sp>
    </p:spTree>
    <p:extLst>
      <p:ext uri="{BB962C8B-B14F-4D97-AF65-F5344CB8AC3E}">
        <p14:creationId xmlns:p14="http://schemas.microsoft.com/office/powerpoint/2010/main" val="17896100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91DB03-994A-4BE6-8C95-7476E7312315}" type="datetimeFigureOut">
              <a:rPr lang="en-US" smtClean="0"/>
              <a:t>9/10/2020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6AC525-239E-49D7-833A-BFCCED4EA0E4}" type="slidenum">
              <a:rPr lang="en-US" smtClean="0"/>
              <a:t>‹#›</a:t>
            </a:fld>
            <a:endParaRPr lang="en-US"/>
          </a:p>
        </p:txBody>
      </p:sp>
    </p:spTree>
    <p:extLst>
      <p:ext uri="{BB962C8B-B14F-4D97-AF65-F5344CB8AC3E}">
        <p14:creationId xmlns:p14="http://schemas.microsoft.com/office/powerpoint/2010/main" val="10068947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mailto:gaurecobhu@gmail.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rbi.org.in/"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858122"/>
          </a:xfrm>
        </p:spPr>
        <p:txBody>
          <a:bodyPr>
            <a:noAutofit/>
          </a:bodyPr>
          <a:lstStyle/>
          <a:p>
            <a:pPr algn="ctr"/>
            <a:r>
              <a:rPr lang="en-US" sz="3200" b="1" dirty="0">
                <a:latin typeface="Georgia" panose="02040502050405020303" pitchFamily="18" charset="0"/>
              </a:rPr>
              <a:t>VOLATILITY AND DISPERSION IN STATE DOMESTIC PRODUCT OF INDIAN STATES</a:t>
            </a:r>
            <a:r>
              <a:rPr lang="en-US" sz="3200" dirty="0">
                <a:latin typeface="Georgia" panose="02040502050405020303" pitchFamily="18" charset="0"/>
              </a:rPr>
              <a:t/>
            </a:r>
            <a:br>
              <a:rPr lang="en-US" sz="3200" dirty="0">
                <a:latin typeface="Georgia" panose="02040502050405020303" pitchFamily="18" charset="0"/>
              </a:rPr>
            </a:br>
            <a:endParaRPr lang="en-US" sz="3200" dirty="0">
              <a:latin typeface="Georgia" panose="02040502050405020303" pitchFamily="18" charset="0"/>
            </a:endParaRPr>
          </a:p>
        </p:txBody>
      </p:sp>
      <p:sp>
        <p:nvSpPr>
          <p:cNvPr id="3" name="Content Placeholder 2"/>
          <p:cNvSpPr>
            <a:spLocks noGrp="1"/>
          </p:cNvSpPr>
          <p:nvPr>
            <p:ph idx="1"/>
          </p:nvPr>
        </p:nvSpPr>
        <p:spPr>
          <a:xfrm>
            <a:off x="838200" y="2743199"/>
            <a:ext cx="10515600" cy="3433763"/>
          </a:xfrm>
        </p:spPr>
        <p:txBody>
          <a:bodyPr>
            <a:normAutofit/>
          </a:bodyPr>
          <a:lstStyle/>
          <a:p>
            <a:pPr marL="0" indent="0" algn="ctr">
              <a:buNone/>
            </a:pPr>
            <a:r>
              <a:rPr lang="en-US" dirty="0" smtClean="0">
                <a:latin typeface="Times New Roman" panose="02020603050405020304" pitchFamily="18" charset="0"/>
                <a:cs typeface="Times New Roman" panose="02020603050405020304" pitchFamily="18" charset="0"/>
              </a:rPr>
              <a:t>Presenter</a:t>
            </a:r>
          </a:p>
          <a:p>
            <a:pPr marL="0" indent="0" algn="ctr">
              <a:buNone/>
            </a:pPr>
            <a:r>
              <a:rPr lang="en-US" b="1" dirty="0" smtClean="0">
                <a:latin typeface="Times New Roman" panose="02020603050405020304" pitchFamily="18" charset="0"/>
                <a:cs typeface="Times New Roman" panose="02020603050405020304" pitchFamily="18" charset="0"/>
              </a:rPr>
              <a:t>Dr. A.K.GAUR</a:t>
            </a:r>
          </a:p>
          <a:p>
            <a:pPr marL="0" indent="0" algn="ctr">
              <a:buNone/>
            </a:pPr>
            <a:r>
              <a:rPr lang="en-US" sz="1700" dirty="0" smtClean="0">
                <a:latin typeface="Times New Roman" panose="02020603050405020304" pitchFamily="18" charset="0"/>
                <a:cs typeface="Times New Roman" panose="02020603050405020304" pitchFamily="18" charset="0"/>
              </a:rPr>
              <a:t>Professor </a:t>
            </a:r>
          </a:p>
          <a:p>
            <a:pPr marL="0" indent="0" algn="ctr">
              <a:buNone/>
            </a:pPr>
            <a:r>
              <a:rPr lang="en-US" sz="1700" dirty="0" smtClean="0">
                <a:latin typeface="Times New Roman" panose="02020603050405020304" pitchFamily="18" charset="0"/>
                <a:cs typeface="Times New Roman" panose="02020603050405020304" pitchFamily="18" charset="0"/>
              </a:rPr>
              <a:t>Department of Economics</a:t>
            </a:r>
          </a:p>
          <a:p>
            <a:pPr marL="0" indent="0" algn="ctr">
              <a:buNone/>
            </a:pPr>
            <a:r>
              <a:rPr lang="en-US" sz="1700" dirty="0" smtClean="0">
                <a:latin typeface="Times New Roman" panose="02020603050405020304" pitchFamily="18" charset="0"/>
                <a:cs typeface="Times New Roman" panose="02020603050405020304" pitchFamily="18" charset="0"/>
              </a:rPr>
              <a:t>Banaras Hindu University</a:t>
            </a:r>
          </a:p>
          <a:p>
            <a:pPr marL="0" indent="0" algn="ctr">
              <a:buNone/>
            </a:pPr>
            <a:r>
              <a:rPr lang="en-US" sz="1700" dirty="0" smtClean="0">
                <a:latin typeface="Times New Roman" panose="02020603050405020304" pitchFamily="18" charset="0"/>
                <a:cs typeface="Times New Roman" panose="02020603050405020304" pitchFamily="18" charset="0"/>
              </a:rPr>
              <a:t>VARANASI  221 005</a:t>
            </a:r>
          </a:p>
          <a:p>
            <a:pPr marL="0" indent="0" algn="ctr">
              <a:buNone/>
            </a:pPr>
            <a:r>
              <a:rPr lang="en-US" sz="1700" dirty="0" smtClean="0">
                <a:latin typeface="Times New Roman" panose="02020603050405020304" pitchFamily="18" charset="0"/>
                <a:cs typeface="Times New Roman" panose="02020603050405020304" pitchFamily="18" charset="0"/>
              </a:rPr>
              <a:t>INDIA</a:t>
            </a:r>
          </a:p>
          <a:p>
            <a:pPr marL="0" indent="0" algn="ctr">
              <a:buNone/>
            </a:pPr>
            <a:r>
              <a:rPr lang="en-US" sz="1700" dirty="0" err="1" smtClean="0">
                <a:latin typeface="Times New Roman" panose="02020603050405020304" pitchFamily="18" charset="0"/>
                <a:cs typeface="Times New Roman" panose="02020603050405020304" pitchFamily="18" charset="0"/>
              </a:rPr>
              <a:t>Mail:gaurecobhu@gmail.com</a:t>
            </a:r>
            <a:endParaRPr lang="en-US" sz="1700" dirty="0" smtClean="0">
              <a:latin typeface="Times New Roman" panose="02020603050405020304" pitchFamily="18" charset="0"/>
              <a:cs typeface="Times New Roman" panose="02020603050405020304" pitchFamily="18" charset="0"/>
            </a:endParaRPr>
          </a:p>
          <a:p>
            <a:pPr marL="0" indent="0" algn="ctr">
              <a:buNone/>
            </a:pP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2245625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31145608"/>
              </p:ext>
            </p:extLst>
          </p:nvPr>
        </p:nvGraphicFramePr>
        <p:xfrm>
          <a:off x="197223" y="761555"/>
          <a:ext cx="11689977" cy="5560776"/>
        </p:xfrm>
        <a:graphic>
          <a:graphicData uri="http://schemas.openxmlformats.org/drawingml/2006/table">
            <a:tbl>
              <a:tblPr firstRow="1" firstCol="1" bandRow="1">
                <a:tableStyleId>{5C22544A-7EE6-4342-B048-85BDC9FD1C3A}</a:tableStyleId>
              </a:tblPr>
              <a:tblGrid>
                <a:gridCol w="1622569"/>
                <a:gridCol w="1285897"/>
                <a:gridCol w="960916"/>
                <a:gridCol w="1087167"/>
                <a:gridCol w="1353699"/>
                <a:gridCol w="1126914"/>
                <a:gridCol w="1070802"/>
                <a:gridCol w="1070802"/>
                <a:gridCol w="1066126"/>
                <a:gridCol w="1045085"/>
              </a:tblGrid>
              <a:tr h="231699">
                <a:tc rowSpan="3">
                  <a:txBody>
                    <a:bodyPr/>
                    <a:lstStyle/>
                    <a:p>
                      <a:pPr marL="0" marR="0" algn="ctr">
                        <a:lnSpc>
                          <a:spcPct val="150000"/>
                        </a:lnSpc>
                        <a:spcBef>
                          <a:spcPts val="0"/>
                        </a:spcBef>
                        <a:spcAft>
                          <a:spcPts val="0"/>
                        </a:spcAft>
                      </a:pPr>
                      <a:r>
                        <a:rPr lang="en-US" sz="1000" dirty="0">
                          <a:effectLst/>
                        </a:rPr>
                        <a:t>States</a:t>
                      </a:r>
                      <a:endParaRPr lang="en-US" sz="1000" dirty="0">
                        <a:effectLst/>
                        <a:latin typeface="Calibri" panose="020F0502020204030204" pitchFamily="34" charset="0"/>
                        <a:ea typeface="Times New Roman" panose="02020603050405020304" pitchFamily="18" charset="0"/>
                        <a:cs typeface="Mangal"/>
                      </a:endParaRPr>
                    </a:p>
                  </a:txBody>
                  <a:tcPr marL="68580" marR="68580" marT="0" marB="0" anchor="ctr"/>
                </a:tc>
                <a:tc rowSpan="3">
                  <a:txBody>
                    <a:bodyPr/>
                    <a:lstStyle/>
                    <a:p>
                      <a:pPr marL="0" marR="0" algn="ctr">
                        <a:lnSpc>
                          <a:spcPct val="150000"/>
                        </a:lnSpc>
                        <a:spcBef>
                          <a:spcPts val="0"/>
                        </a:spcBef>
                        <a:spcAft>
                          <a:spcPts val="0"/>
                        </a:spcAft>
                      </a:pPr>
                      <a:r>
                        <a:rPr lang="en-US" sz="1000">
                          <a:effectLst/>
                        </a:rPr>
                        <a:t>Cons.</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rowSpan="3">
                  <a:txBody>
                    <a:bodyPr/>
                    <a:lstStyle/>
                    <a:p>
                      <a:pPr marL="0" marR="0" algn="ctr">
                        <a:lnSpc>
                          <a:spcPct val="150000"/>
                        </a:lnSpc>
                        <a:spcBef>
                          <a:spcPts val="0"/>
                        </a:spcBef>
                        <a:spcAft>
                          <a:spcPts val="0"/>
                        </a:spcAft>
                      </a:pPr>
                      <a:r>
                        <a:rPr lang="en-US" sz="1000">
                          <a:effectLst/>
                        </a:rPr>
                        <a:t>Z-Stat.</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rowSpan="3">
                  <a:txBody>
                    <a:bodyPr/>
                    <a:lstStyle/>
                    <a:p>
                      <a:pPr marL="0" marR="0" algn="ctr">
                        <a:lnSpc>
                          <a:spcPct val="150000"/>
                        </a:lnSpc>
                        <a:spcBef>
                          <a:spcPts val="0"/>
                        </a:spcBef>
                        <a:spcAft>
                          <a:spcPts val="0"/>
                        </a:spcAft>
                      </a:pPr>
                      <a:r>
                        <a:rPr lang="en-US" sz="1000">
                          <a:effectLst/>
                        </a:rPr>
                        <a:t>Prob.</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gridSpan="6">
                  <a:txBody>
                    <a:bodyPr/>
                    <a:lstStyle/>
                    <a:p>
                      <a:pPr marL="0" marR="0" algn="ctr">
                        <a:lnSpc>
                          <a:spcPct val="150000"/>
                        </a:lnSpc>
                        <a:spcBef>
                          <a:spcPts val="0"/>
                        </a:spcBef>
                        <a:spcAft>
                          <a:spcPts val="0"/>
                        </a:spcAft>
                      </a:pPr>
                      <a:r>
                        <a:rPr lang="en-US" sz="1000">
                          <a:effectLst/>
                        </a:rPr>
                        <a:t>Variance Equation</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31699">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marL="0" marR="0" algn="ctr">
                        <a:lnSpc>
                          <a:spcPct val="150000"/>
                        </a:lnSpc>
                        <a:spcBef>
                          <a:spcPts val="0"/>
                        </a:spcBef>
                        <a:spcAft>
                          <a:spcPts val="0"/>
                        </a:spcAft>
                      </a:pPr>
                      <a:r>
                        <a:rPr lang="en-US" sz="1000">
                          <a:effectLst/>
                        </a:rPr>
                        <a:t>Const.</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rowSpan="2">
                  <a:txBody>
                    <a:bodyPr/>
                    <a:lstStyle/>
                    <a:p>
                      <a:pPr marL="0" marR="0" algn="ctr">
                        <a:lnSpc>
                          <a:spcPct val="150000"/>
                        </a:lnSpc>
                        <a:spcBef>
                          <a:spcPts val="0"/>
                        </a:spcBef>
                        <a:spcAft>
                          <a:spcPts val="0"/>
                        </a:spcAft>
                      </a:pPr>
                      <a:r>
                        <a:rPr lang="en-US" sz="1000">
                          <a:effectLst/>
                        </a:rPr>
                        <a:t>ARCH (1)</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gridSpan="2">
                  <a:txBody>
                    <a:bodyPr/>
                    <a:lstStyle/>
                    <a:p>
                      <a:pPr marL="0" marR="0" algn="ctr">
                        <a:lnSpc>
                          <a:spcPct val="150000"/>
                        </a:lnSpc>
                        <a:spcBef>
                          <a:spcPts val="0"/>
                        </a:spcBef>
                        <a:spcAft>
                          <a:spcPts val="0"/>
                        </a:spcAft>
                      </a:pPr>
                      <a:r>
                        <a:rPr lang="en-US" sz="1000">
                          <a:effectLst/>
                        </a:rPr>
                        <a:t>Z-Statistics</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hMerge="1">
                  <a:txBody>
                    <a:bodyPr/>
                    <a:lstStyle/>
                    <a:p>
                      <a:endParaRPr lang="en-US"/>
                    </a:p>
                  </a:txBody>
                  <a:tcPr/>
                </a:tc>
                <a:tc gridSpan="2">
                  <a:txBody>
                    <a:bodyPr/>
                    <a:lstStyle/>
                    <a:p>
                      <a:pPr marL="0" marR="0" algn="ctr">
                        <a:lnSpc>
                          <a:spcPct val="150000"/>
                        </a:lnSpc>
                        <a:spcBef>
                          <a:spcPts val="0"/>
                        </a:spcBef>
                        <a:spcAft>
                          <a:spcPts val="0"/>
                        </a:spcAft>
                      </a:pPr>
                      <a:r>
                        <a:rPr lang="en-US" sz="1000">
                          <a:effectLst/>
                        </a:rPr>
                        <a:t>Probability</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hMerge="1">
                  <a:txBody>
                    <a:bodyPr/>
                    <a:lstStyle/>
                    <a:p>
                      <a:endParaRPr lang="en-US"/>
                    </a:p>
                  </a:txBody>
                  <a:tcPr/>
                </a:tc>
              </a:tr>
              <a:tr h="231699">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0"/>
                        </a:spcAft>
                      </a:pPr>
                      <a:r>
                        <a:rPr lang="en-US" sz="1000">
                          <a:effectLst/>
                        </a:rPr>
                        <a:t>Const.</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a:txBody>
                    <a:bodyPr/>
                    <a:lstStyle/>
                    <a:p>
                      <a:pPr marL="0" marR="0" algn="ctr">
                        <a:lnSpc>
                          <a:spcPct val="150000"/>
                        </a:lnSpc>
                        <a:spcBef>
                          <a:spcPts val="0"/>
                        </a:spcBef>
                        <a:spcAft>
                          <a:spcPts val="0"/>
                        </a:spcAft>
                      </a:pPr>
                      <a:r>
                        <a:rPr lang="en-US" sz="1000">
                          <a:effectLst/>
                        </a:rPr>
                        <a:t>ARCH (1)</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a:txBody>
                    <a:bodyPr/>
                    <a:lstStyle/>
                    <a:p>
                      <a:pPr marL="0" marR="0" algn="ctr">
                        <a:lnSpc>
                          <a:spcPct val="150000"/>
                        </a:lnSpc>
                        <a:spcBef>
                          <a:spcPts val="0"/>
                        </a:spcBef>
                        <a:spcAft>
                          <a:spcPts val="0"/>
                        </a:spcAft>
                      </a:pPr>
                      <a:r>
                        <a:rPr lang="en-US" sz="1000">
                          <a:effectLst/>
                        </a:rPr>
                        <a:t>Const.</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a:txBody>
                    <a:bodyPr/>
                    <a:lstStyle/>
                    <a:p>
                      <a:pPr marL="0" marR="0" algn="ctr">
                        <a:lnSpc>
                          <a:spcPct val="150000"/>
                        </a:lnSpc>
                        <a:spcBef>
                          <a:spcPts val="0"/>
                        </a:spcBef>
                        <a:spcAft>
                          <a:spcPts val="0"/>
                        </a:spcAft>
                      </a:pPr>
                      <a:r>
                        <a:rPr lang="en-US" sz="1000">
                          <a:effectLst/>
                        </a:rPr>
                        <a:t>ARCH (1)</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r>
              <a:tr h="231699">
                <a:tc>
                  <a:txBody>
                    <a:bodyPr/>
                    <a:lstStyle/>
                    <a:p>
                      <a:pPr marL="0" marR="0">
                        <a:lnSpc>
                          <a:spcPct val="150000"/>
                        </a:lnSpc>
                        <a:spcBef>
                          <a:spcPts val="0"/>
                        </a:spcBef>
                        <a:spcAft>
                          <a:spcPts val="0"/>
                        </a:spcAft>
                      </a:pPr>
                      <a:r>
                        <a:rPr lang="en-US" sz="1000">
                          <a:effectLst/>
                        </a:rPr>
                        <a:t> </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3</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4</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6</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7</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AP</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10149.1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2.051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0.040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2.23E+08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0.750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dirty="0">
                          <a:solidFill>
                            <a:srgbClr val="FF0000"/>
                          </a:solidFill>
                          <a:effectLst/>
                        </a:rPr>
                        <a:t>1.701</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solidFill>
                            <a:srgbClr val="FF0000"/>
                          </a:solidFill>
                          <a:effectLst/>
                        </a:rPr>
                        <a:t>0.529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solidFill>
                            <a:srgbClr val="FF0000"/>
                          </a:solidFill>
                          <a:effectLst/>
                        </a:rPr>
                        <a:t>0.089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0.597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Assam</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7872.2</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3.479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0.001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4927008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0.661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1.528</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0.543</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0.126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0.587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Bihar</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2734.5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11.902</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48520.5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1.309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0.179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1.407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0.857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0.159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Gujarat </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13548.1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2.461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0.013</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dirty="0">
                          <a:effectLst/>
                        </a:rPr>
                        <a:t>2.80 E+08</a:t>
                      </a:r>
                      <a:endParaRPr lang="en-US" sz="1000" dirty="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0.686</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1.621</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0.524</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0.105</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0.600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Haryana </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15324.4</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2.041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0.041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4.99 E+08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0.771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1.751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0.524</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0.080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0.600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HP </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12495.9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2.390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0.016</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2.50 E+08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0.706</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1.557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0.523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0.119</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0.600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J &amp; K</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9322.9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3.240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0.001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77158981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0.679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1.481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0.516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0.138</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0.606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Karnataka</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11302.9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2.373</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0.017</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2.16 E+08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0.717</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1.626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0.531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0.104</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0.594</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Kerala</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12558.5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2.260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0.024</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2.96 E+08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0.729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1.631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0.558</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0.103</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0.576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MP</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8329.8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3.891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48708796</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0.594</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1.428</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0.613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0.153</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0.539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Maharashtra</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dirty="0">
                          <a:effectLst/>
                        </a:rPr>
                        <a:t>15637.4</a:t>
                      </a:r>
                      <a:endParaRPr lang="en-US" sz="1000" dirty="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2.526</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0.0115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3.60 E+08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0.674</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1.602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0.521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0.109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0.602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Manipur</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8617.8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4.218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42502682</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0.645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1.288</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0.547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0.198</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0.584</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Nagaland</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16745.7</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4.273</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1.55 E+08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0.583</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1.368</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0.514</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0.171</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0.607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Odisha </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7288.1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2.253</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0.024</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91055903</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0.764</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1.732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0.497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0.083</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0.619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Punjab </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16450.9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3.246</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0.001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2.70 E+08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0.648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1.504</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0.589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0.132</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0.556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Rajasthan</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9097.3</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3.324</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0.001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85141169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0.606</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1.427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0.647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0.154</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0.517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Tamil Nadu </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12763.1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2.392</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0.017</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2.73 E+08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0.678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1.602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0.535</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0.109</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0.593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Tripura </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8215.03</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2.085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0.037</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1.23 E+08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0.750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1.599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0.449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0.110</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0.654</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UP</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5567.02</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4.938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11162998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0.852</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1.110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0.625</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0.267</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0.532</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1699">
                <a:tc>
                  <a:txBody>
                    <a:bodyPr/>
                    <a:lstStyle/>
                    <a:p>
                      <a:pPr marL="0" marR="0">
                        <a:lnSpc>
                          <a:spcPct val="150000"/>
                        </a:lnSpc>
                        <a:spcBef>
                          <a:spcPts val="0"/>
                        </a:spcBef>
                        <a:spcAft>
                          <a:spcPts val="0"/>
                        </a:spcAft>
                      </a:pPr>
                      <a:r>
                        <a:rPr lang="en-US" sz="1000">
                          <a:effectLst/>
                        </a:rPr>
                        <a:t>WB</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9404.1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2.552</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0.010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1.31 E+08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0.717</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1.599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0.567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0.110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0.571</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bl>
          </a:graphicData>
        </a:graphic>
      </p:graphicFrame>
      <p:sp>
        <p:nvSpPr>
          <p:cNvPr id="5" name="Rectangle 1"/>
          <p:cNvSpPr>
            <a:spLocks noChangeArrowheads="1"/>
          </p:cNvSpPr>
          <p:nvPr/>
        </p:nvSpPr>
        <p:spPr bwMode="auto">
          <a:xfrm>
            <a:off x="-728868" y="484547"/>
            <a:ext cx="1355359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Table 3: Per Capita State Domestic Product of Indian States (Base 2004-05) at Current Prices: ARCH Effect</a:t>
            </a: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0277650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090436415"/>
              </p:ext>
            </p:extLst>
          </p:nvPr>
        </p:nvGraphicFramePr>
        <p:xfrm>
          <a:off x="340659" y="555293"/>
          <a:ext cx="11340355" cy="6173306"/>
        </p:xfrm>
        <a:graphic>
          <a:graphicData uri="http://schemas.openxmlformats.org/drawingml/2006/table">
            <a:tbl>
              <a:tblPr firstRow="1" firstCol="1" bandRow="1">
                <a:tableStyleId>{5C22544A-7EE6-4342-B048-85BDC9FD1C3A}</a:tableStyleId>
              </a:tblPr>
              <a:tblGrid>
                <a:gridCol w="1204345"/>
                <a:gridCol w="966198"/>
                <a:gridCol w="870939"/>
                <a:gridCol w="682690"/>
                <a:gridCol w="1013828"/>
                <a:gridCol w="920837"/>
                <a:gridCol w="920837"/>
                <a:gridCol w="782484"/>
                <a:gridCol w="920837"/>
                <a:gridCol w="920837"/>
                <a:gridCol w="782484"/>
                <a:gridCol w="920837"/>
                <a:gridCol w="433202"/>
              </a:tblGrid>
              <a:tr h="262266">
                <a:tc rowSpan="3">
                  <a:txBody>
                    <a:bodyPr/>
                    <a:lstStyle/>
                    <a:p>
                      <a:pPr marL="0" marR="0" algn="ctr">
                        <a:lnSpc>
                          <a:spcPct val="115000"/>
                        </a:lnSpc>
                        <a:spcBef>
                          <a:spcPts val="0"/>
                        </a:spcBef>
                        <a:spcAft>
                          <a:spcPts val="0"/>
                        </a:spcAft>
                      </a:pPr>
                      <a:r>
                        <a:rPr lang="en-US" sz="1000" dirty="0">
                          <a:effectLst/>
                        </a:rPr>
                        <a:t>States</a:t>
                      </a:r>
                      <a:endParaRPr lang="en-US" sz="1000" dirty="0">
                        <a:effectLst/>
                        <a:latin typeface="Calibri" panose="020F0502020204030204" pitchFamily="34" charset="0"/>
                        <a:ea typeface="Times New Roman" panose="02020603050405020304" pitchFamily="18" charset="0"/>
                        <a:cs typeface="Mangal"/>
                      </a:endParaRPr>
                    </a:p>
                  </a:txBody>
                  <a:tcPr marL="65829" marR="65829" marT="0" marB="0" anchor="ctr"/>
                </a:tc>
                <a:tc rowSpan="3">
                  <a:txBody>
                    <a:bodyPr/>
                    <a:lstStyle/>
                    <a:p>
                      <a:pPr marL="0" marR="0" algn="ctr">
                        <a:lnSpc>
                          <a:spcPct val="115000"/>
                        </a:lnSpc>
                        <a:spcBef>
                          <a:spcPts val="0"/>
                        </a:spcBef>
                        <a:spcAft>
                          <a:spcPts val="0"/>
                        </a:spcAft>
                      </a:pPr>
                      <a:r>
                        <a:rPr lang="en-US" sz="1000">
                          <a:effectLst/>
                        </a:rPr>
                        <a:t>Cons.</a:t>
                      </a:r>
                      <a:endParaRPr lang="en-US" sz="1000">
                        <a:effectLst/>
                        <a:latin typeface="Calibri" panose="020F0502020204030204" pitchFamily="34" charset="0"/>
                        <a:ea typeface="Times New Roman" panose="02020603050405020304" pitchFamily="18" charset="0"/>
                        <a:cs typeface="Mangal"/>
                      </a:endParaRPr>
                    </a:p>
                  </a:txBody>
                  <a:tcPr marL="65829" marR="65829" marT="0" marB="0" anchor="ctr"/>
                </a:tc>
                <a:tc rowSpan="3">
                  <a:txBody>
                    <a:bodyPr/>
                    <a:lstStyle/>
                    <a:p>
                      <a:pPr marL="0" marR="0" algn="ctr">
                        <a:lnSpc>
                          <a:spcPct val="115000"/>
                        </a:lnSpc>
                        <a:spcBef>
                          <a:spcPts val="0"/>
                        </a:spcBef>
                        <a:spcAft>
                          <a:spcPts val="0"/>
                        </a:spcAft>
                      </a:pPr>
                      <a:r>
                        <a:rPr lang="en-US" sz="1000">
                          <a:effectLst/>
                        </a:rPr>
                        <a:t>Z-Stat.</a:t>
                      </a:r>
                      <a:endParaRPr lang="en-US" sz="1000">
                        <a:effectLst/>
                        <a:latin typeface="Calibri" panose="020F0502020204030204" pitchFamily="34" charset="0"/>
                        <a:ea typeface="Times New Roman" panose="02020603050405020304" pitchFamily="18" charset="0"/>
                        <a:cs typeface="Mangal"/>
                      </a:endParaRPr>
                    </a:p>
                  </a:txBody>
                  <a:tcPr marL="65829" marR="65829" marT="0" marB="0" anchor="ctr"/>
                </a:tc>
                <a:tc rowSpan="3">
                  <a:txBody>
                    <a:bodyPr/>
                    <a:lstStyle/>
                    <a:p>
                      <a:pPr marL="0" marR="0" algn="ctr">
                        <a:lnSpc>
                          <a:spcPct val="115000"/>
                        </a:lnSpc>
                        <a:spcBef>
                          <a:spcPts val="0"/>
                        </a:spcBef>
                        <a:spcAft>
                          <a:spcPts val="0"/>
                        </a:spcAft>
                      </a:pPr>
                      <a:r>
                        <a:rPr lang="en-US" sz="1000">
                          <a:effectLst/>
                        </a:rPr>
                        <a:t>Prob.</a:t>
                      </a:r>
                      <a:endParaRPr lang="en-US" sz="1000">
                        <a:effectLst/>
                        <a:latin typeface="Calibri" panose="020F0502020204030204" pitchFamily="34" charset="0"/>
                        <a:ea typeface="Times New Roman" panose="02020603050405020304" pitchFamily="18" charset="0"/>
                        <a:cs typeface="Mangal"/>
                      </a:endParaRPr>
                    </a:p>
                  </a:txBody>
                  <a:tcPr marL="65829" marR="65829" marT="0" marB="0" anchor="ctr"/>
                </a:tc>
                <a:tc gridSpan="9">
                  <a:txBody>
                    <a:bodyPr/>
                    <a:lstStyle/>
                    <a:p>
                      <a:pPr marL="0" marR="0" algn="ctr">
                        <a:lnSpc>
                          <a:spcPct val="115000"/>
                        </a:lnSpc>
                        <a:spcBef>
                          <a:spcPts val="0"/>
                        </a:spcBef>
                        <a:spcAft>
                          <a:spcPts val="0"/>
                        </a:spcAft>
                      </a:pPr>
                      <a:r>
                        <a:rPr lang="en-US" sz="1000">
                          <a:effectLst/>
                        </a:rPr>
                        <a:t>Variance Equation</a:t>
                      </a:r>
                      <a:endParaRPr lang="en-US" sz="1000">
                        <a:effectLst/>
                        <a:latin typeface="Calibri" panose="020F0502020204030204" pitchFamily="34" charset="0"/>
                        <a:ea typeface="Times New Roman" panose="02020603050405020304" pitchFamily="18" charset="0"/>
                        <a:cs typeface="Mangal"/>
                      </a:endParaRPr>
                    </a:p>
                  </a:txBody>
                  <a:tcPr marL="65829" marR="65829"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1579">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marL="0" marR="0" algn="ctr">
                        <a:lnSpc>
                          <a:spcPct val="115000"/>
                        </a:lnSpc>
                        <a:spcBef>
                          <a:spcPts val="0"/>
                        </a:spcBef>
                        <a:spcAft>
                          <a:spcPts val="0"/>
                        </a:spcAft>
                      </a:pPr>
                      <a:r>
                        <a:rPr lang="en-US" sz="1000">
                          <a:effectLst/>
                        </a:rPr>
                        <a:t>Const.</a:t>
                      </a:r>
                      <a:endParaRPr lang="en-US" sz="1000">
                        <a:effectLst/>
                        <a:latin typeface="Calibri" panose="020F0502020204030204" pitchFamily="34" charset="0"/>
                        <a:ea typeface="Times New Roman" panose="02020603050405020304" pitchFamily="18" charset="0"/>
                        <a:cs typeface="Mangal"/>
                      </a:endParaRPr>
                    </a:p>
                  </a:txBody>
                  <a:tcPr marL="65829" marR="65829" marT="0" marB="0" anchor="ctr"/>
                </a:tc>
                <a:tc rowSpan="2">
                  <a:txBody>
                    <a:bodyPr/>
                    <a:lstStyle/>
                    <a:p>
                      <a:pPr marL="0" marR="0" algn="ctr">
                        <a:lnSpc>
                          <a:spcPct val="115000"/>
                        </a:lnSpc>
                        <a:spcBef>
                          <a:spcPts val="0"/>
                        </a:spcBef>
                        <a:spcAft>
                          <a:spcPts val="0"/>
                        </a:spcAft>
                      </a:pPr>
                      <a:r>
                        <a:rPr lang="en-US" sz="1000">
                          <a:effectLst/>
                        </a:rPr>
                        <a:t>ARCH (1)</a:t>
                      </a:r>
                      <a:endParaRPr lang="en-US" sz="1000">
                        <a:effectLst/>
                        <a:latin typeface="Calibri" panose="020F0502020204030204" pitchFamily="34" charset="0"/>
                        <a:ea typeface="Times New Roman" panose="02020603050405020304" pitchFamily="18" charset="0"/>
                        <a:cs typeface="Mangal"/>
                      </a:endParaRPr>
                    </a:p>
                  </a:txBody>
                  <a:tcPr marL="65829" marR="65829" marT="0" marB="0" anchor="ctr"/>
                </a:tc>
                <a:tc rowSpan="2">
                  <a:txBody>
                    <a:bodyPr/>
                    <a:lstStyle/>
                    <a:p>
                      <a:pPr marL="0" marR="0" algn="ctr">
                        <a:lnSpc>
                          <a:spcPct val="115000"/>
                        </a:lnSpc>
                        <a:spcBef>
                          <a:spcPts val="0"/>
                        </a:spcBef>
                        <a:spcAft>
                          <a:spcPts val="0"/>
                        </a:spcAft>
                      </a:pPr>
                      <a:r>
                        <a:rPr lang="en-US" sz="1000">
                          <a:effectLst/>
                        </a:rPr>
                        <a:t>GARCH (1)</a:t>
                      </a:r>
                      <a:endParaRPr lang="en-US" sz="1000">
                        <a:effectLst/>
                        <a:latin typeface="Calibri" panose="020F0502020204030204" pitchFamily="34" charset="0"/>
                        <a:ea typeface="Times New Roman" panose="02020603050405020304" pitchFamily="18" charset="0"/>
                        <a:cs typeface="Mangal"/>
                      </a:endParaRPr>
                    </a:p>
                  </a:txBody>
                  <a:tcPr marL="65829" marR="65829" marT="0" marB="0" anchor="ctr"/>
                </a:tc>
                <a:tc gridSpan="3">
                  <a:txBody>
                    <a:bodyPr/>
                    <a:lstStyle/>
                    <a:p>
                      <a:pPr marL="0" marR="0" algn="ctr">
                        <a:lnSpc>
                          <a:spcPct val="115000"/>
                        </a:lnSpc>
                        <a:spcBef>
                          <a:spcPts val="0"/>
                        </a:spcBef>
                        <a:spcAft>
                          <a:spcPts val="0"/>
                        </a:spcAft>
                      </a:pPr>
                      <a:r>
                        <a:rPr lang="en-US" sz="1000">
                          <a:effectLst/>
                        </a:rPr>
                        <a:t>Z-Statistics</a:t>
                      </a:r>
                      <a:endParaRPr lang="en-US" sz="1000">
                        <a:effectLst/>
                        <a:latin typeface="Calibri" panose="020F0502020204030204" pitchFamily="34" charset="0"/>
                        <a:ea typeface="Times New Roman" panose="02020603050405020304" pitchFamily="18" charset="0"/>
                        <a:cs typeface="Mangal"/>
                      </a:endParaRPr>
                    </a:p>
                  </a:txBody>
                  <a:tcPr marL="65829" marR="65829" marT="0" marB="0" anchor="ct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r>
                        <a:rPr lang="en-US" sz="1000">
                          <a:effectLst/>
                        </a:rPr>
                        <a:t>Probability</a:t>
                      </a:r>
                      <a:endParaRPr lang="en-US" sz="1000">
                        <a:effectLst/>
                        <a:latin typeface="Calibri" panose="020F0502020204030204" pitchFamily="34" charset="0"/>
                        <a:ea typeface="Times New Roman" panose="02020603050405020304" pitchFamily="18" charset="0"/>
                        <a:cs typeface="Mangal"/>
                      </a:endParaRPr>
                    </a:p>
                  </a:txBody>
                  <a:tcPr marL="65829" marR="65829" marT="0" marB="0" anchor="ctr"/>
                </a:tc>
                <a:tc hMerge="1">
                  <a:txBody>
                    <a:bodyPr/>
                    <a:lstStyle/>
                    <a:p>
                      <a:endParaRPr lang="en-US"/>
                    </a:p>
                  </a:txBody>
                  <a:tcPr/>
                </a:tc>
                <a:tc hMerge="1">
                  <a:txBody>
                    <a:bodyPr/>
                    <a:lstStyle/>
                    <a:p>
                      <a:endParaRPr lang="en-US"/>
                    </a:p>
                  </a:txBody>
                  <a:tcPr/>
                </a:tc>
              </a:tr>
              <a:tr h="436495">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000">
                          <a:effectLst/>
                        </a:rPr>
                        <a:t>Const.</a:t>
                      </a:r>
                      <a:endParaRPr lang="en-US" sz="1000">
                        <a:effectLst/>
                        <a:latin typeface="Calibri" panose="020F0502020204030204" pitchFamily="34" charset="0"/>
                        <a:ea typeface="Times New Roman" panose="02020603050405020304" pitchFamily="18" charset="0"/>
                        <a:cs typeface="Mangal"/>
                      </a:endParaRPr>
                    </a:p>
                  </a:txBody>
                  <a:tcPr marL="65829" marR="65829" marT="0" marB="0" anchor="ctr"/>
                </a:tc>
                <a:tc>
                  <a:txBody>
                    <a:bodyPr/>
                    <a:lstStyle/>
                    <a:p>
                      <a:pPr marL="0" marR="0" algn="ctr">
                        <a:lnSpc>
                          <a:spcPct val="115000"/>
                        </a:lnSpc>
                        <a:spcBef>
                          <a:spcPts val="0"/>
                        </a:spcBef>
                        <a:spcAft>
                          <a:spcPts val="0"/>
                        </a:spcAft>
                      </a:pPr>
                      <a:r>
                        <a:rPr lang="en-US" sz="1000">
                          <a:effectLst/>
                        </a:rPr>
                        <a:t>ARCH (1)</a:t>
                      </a:r>
                      <a:endParaRPr lang="en-US" sz="1000">
                        <a:effectLst/>
                        <a:latin typeface="Calibri" panose="020F0502020204030204" pitchFamily="34" charset="0"/>
                        <a:ea typeface="Times New Roman" panose="02020603050405020304" pitchFamily="18" charset="0"/>
                        <a:cs typeface="Mangal"/>
                      </a:endParaRPr>
                    </a:p>
                  </a:txBody>
                  <a:tcPr marL="65829" marR="65829" marT="0" marB="0" anchor="ctr"/>
                </a:tc>
                <a:tc>
                  <a:txBody>
                    <a:bodyPr/>
                    <a:lstStyle/>
                    <a:p>
                      <a:pPr marL="0" marR="0" algn="ctr">
                        <a:lnSpc>
                          <a:spcPct val="115000"/>
                        </a:lnSpc>
                        <a:spcBef>
                          <a:spcPts val="0"/>
                        </a:spcBef>
                        <a:spcAft>
                          <a:spcPts val="0"/>
                        </a:spcAft>
                      </a:pPr>
                      <a:r>
                        <a:rPr lang="en-US" sz="1000">
                          <a:effectLst/>
                        </a:rPr>
                        <a:t>GARCH (1)</a:t>
                      </a:r>
                      <a:endParaRPr lang="en-US" sz="1000">
                        <a:effectLst/>
                        <a:latin typeface="Calibri" panose="020F0502020204030204" pitchFamily="34" charset="0"/>
                        <a:ea typeface="Times New Roman" panose="02020603050405020304" pitchFamily="18" charset="0"/>
                        <a:cs typeface="Mangal"/>
                      </a:endParaRPr>
                    </a:p>
                  </a:txBody>
                  <a:tcPr marL="65829" marR="65829" marT="0" marB="0" anchor="ctr"/>
                </a:tc>
                <a:tc>
                  <a:txBody>
                    <a:bodyPr/>
                    <a:lstStyle/>
                    <a:p>
                      <a:pPr marL="0" marR="0" algn="ctr">
                        <a:lnSpc>
                          <a:spcPct val="115000"/>
                        </a:lnSpc>
                        <a:spcBef>
                          <a:spcPts val="0"/>
                        </a:spcBef>
                        <a:spcAft>
                          <a:spcPts val="0"/>
                        </a:spcAft>
                      </a:pPr>
                      <a:r>
                        <a:rPr lang="en-US" sz="1000">
                          <a:effectLst/>
                        </a:rPr>
                        <a:t>Const.</a:t>
                      </a:r>
                      <a:endParaRPr lang="en-US" sz="1000">
                        <a:effectLst/>
                        <a:latin typeface="Calibri" panose="020F0502020204030204" pitchFamily="34" charset="0"/>
                        <a:ea typeface="Times New Roman" panose="02020603050405020304" pitchFamily="18" charset="0"/>
                        <a:cs typeface="Mangal"/>
                      </a:endParaRPr>
                    </a:p>
                  </a:txBody>
                  <a:tcPr marL="65829" marR="65829" marT="0" marB="0" anchor="ctr"/>
                </a:tc>
                <a:tc>
                  <a:txBody>
                    <a:bodyPr/>
                    <a:lstStyle/>
                    <a:p>
                      <a:pPr marL="0" marR="0" algn="ctr">
                        <a:lnSpc>
                          <a:spcPct val="115000"/>
                        </a:lnSpc>
                        <a:spcBef>
                          <a:spcPts val="0"/>
                        </a:spcBef>
                        <a:spcAft>
                          <a:spcPts val="0"/>
                        </a:spcAft>
                      </a:pPr>
                      <a:r>
                        <a:rPr lang="en-US" sz="1000">
                          <a:effectLst/>
                        </a:rPr>
                        <a:t>ARCH (1)</a:t>
                      </a:r>
                      <a:endParaRPr lang="en-US" sz="1000">
                        <a:effectLst/>
                        <a:latin typeface="Calibri" panose="020F0502020204030204" pitchFamily="34" charset="0"/>
                        <a:ea typeface="Times New Roman" panose="02020603050405020304" pitchFamily="18" charset="0"/>
                        <a:cs typeface="Mangal"/>
                      </a:endParaRPr>
                    </a:p>
                  </a:txBody>
                  <a:tcPr marL="65829" marR="65829" marT="0" marB="0" anchor="ctr"/>
                </a:tc>
                <a:tc>
                  <a:txBody>
                    <a:bodyPr/>
                    <a:lstStyle/>
                    <a:p>
                      <a:pPr marL="0" marR="0" algn="ctr">
                        <a:lnSpc>
                          <a:spcPct val="115000"/>
                        </a:lnSpc>
                        <a:spcBef>
                          <a:spcPts val="0"/>
                        </a:spcBef>
                        <a:spcAft>
                          <a:spcPts val="0"/>
                        </a:spcAft>
                      </a:pPr>
                      <a:r>
                        <a:rPr lang="en-US" sz="1000">
                          <a:effectLst/>
                        </a:rPr>
                        <a:t>GARCH (1)</a:t>
                      </a:r>
                      <a:endParaRPr lang="en-US" sz="1000">
                        <a:effectLst/>
                        <a:latin typeface="Calibri" panose="020F0502020204030204" pitchFamily="34" charset="0"/>
                        <a:ea typeface="Times New Roman" panose="02020603050405020304" pitchFamily="18" charset="0"/>
                        <a:cs typeface="Mangal"/>
                      </a:endParaRPr>
                    </a:p>
                  </a:txBody>
                  <a:tcPr marL="65829" marR="65829" marT="0" marB="0" anchor="ctr"/>
                </a:tc>
              </a:tr>
              <a:tr h="262266">
                <a:tc>
                  <a:txBody>
                    <a:bodyPr/>
                    <a:lstStyle/>
                    <a:p>
                      <a:pPr marL="0" marR="0">
                        <a:lnSpc>
                          <a:spcPct val="115000"/>
                        </a:lnSpc>
                        <a:spcBef>
                          <a:spcPts val="0"/>
                        </a:spcBef>
                        <a:spcAft>
                          <a:spcPts val="0"/>
                        </a:spcAft>
                      </a:pPr>
                      <a:r>
                        <a:rPr lang="en-US" sz="1000">
                          <a:effectLst/>
                        </a:rPr>
                        <a:t> </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2</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3</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4</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5</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6</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7</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8</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9</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11</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12</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r>
              <a:tr h="151579">
                <a:tc>
                  <a:txBody>
                    <a:bodyPr/>
                    <a:lstStyle/>
                    <a:p>
                      <a:pPr marL="0" marR="0">
                        <a:lnSpc>
                          <a:spcPct val="115000"/>
                        </a:lnSpc>
                        <a:spcBef>
                          <a:spcPts val="0"/>
                        </a:spcBef>
                        <a:spcAft>
                          <a:spcPts val="0"/>
                        </a:spcAft>
                      </a:pPr>
                      <a:r>
                        <a:rPr lang="en-US" sz="1000">
                          <a:effectLst/>
                        </a:rPr>
                        <a:t>AP</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139117.6</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6.172</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1.53 E+10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1.469</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1.314 </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0.579</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0.619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sym typeface="Symbol" panose="05050102010706020507" pitchFamily="18" charset="2"/>
                        </a:rPr>
                        <a:t></a:t>
                      </a:r>
                      <a:r>
                        <a:rPr lang="en-US" sz="1000">
                          <a:solidFill>
                            <a:srgbClr val="FF0000"/>
                          </a:solidFill>
                          <a:effectLst/>
                        </a:rPr>
                        <a:t>0.334</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0.562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0.535</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0.738</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r h="262266">
                <a:tc>
                  <a:txBody>
                    <a:bodyPr/>
                    <a:lstStyle/>
                    <a:p>
                      <a:pPr marL="0" marR="0">
                        <a:lnSpc>
                          <a:spcPct val="115000"/>
                        </a:lnSpc>
                        <a:spcBef>
                          <a:spcPts val="0"/>
                        </a:spcBef>
                        <a:spcAft>
                          <a:spcPts val="0"/>
                        </a:spcAft>
                      </a:pPr>
                      <a:r>
                        <a:rPr lang="en-US" sz="1000">
                          <a:effectLst/>
                        </a:rPr>
                        <a:t>Assam</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29181.3</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effectLst/>
                        </a:rPr>
                        <a:t>5.422</a:t>
                      </a:r>
                      <a:endParaRPr lang="en-US" sz="1000" dirty="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5.47 E+08</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1.622</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 1.277</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0.213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0.399</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sym typeface="Symbol" panose="05050102010706020507" pitchFamily="18" charset="2"/>
                        </a:rPr>
                        <a:t></a:t>
                      </a:r>
                      <a:r>
                        <a:rPr lang="en-US" sz="1000" dirty="0">
                          <a:solidFill>
                            <a:srgbClr val="FF0000"/>
                          </a:solidFill>
                          <a:effectLst/>
                        </a:rPr>
                        <a:t>0.125</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0.831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0.689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0.901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r h="262266">
                <a:tc>
                  <a:txBody>
                    <a:bodyPr/>
                    <a:lstStyle/>
                    <a:p>
                      <a:pPr marL="0" marR="0">
                        <a:lnSpc>
                          <a:spcPct val="115000"/>
                        </a:lnSpc>
                        <a:spcBef>
                          <a:spcPts val="0"/>
                        </a:spcBef>
                        <a:spcAft>
                          <a:spcPts val="0"/>
                        </a:spcAft>
                      </a:pPr>
                      <a:r>
                        <a:rPr lang="en-US" sz="1000">
                          <a:effectLst/>
                        </a:rPr>
                        <a:t>Bihar</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52414.9</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9.111</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1.85 E+09</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1.458</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 1.010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1.161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2.261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sym typeface="Symbol" panose="05050102010706020507" pitchFamily="18" charset="2"/>
                        </a:rPr>
                        <a:t></a:t>
                      </a:r>
                      <a:r>
                        <a:rPr lang="en-US" sz="1000" dirty="0">
                          <a:solidFill>
                            <a:srgbClr val="FF0000"/>
                          </a:solidFill>
                          <a:effectLst/>
                        </a:rPr>
                        <a:t>7.739</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0.246</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0.024</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0.000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r h="262266">
                <a:tc>
                  <a:txBody>
                    <a:bodyPr/>
                    <a:lstStyle/>
                    <a:p>
                      <a:pPr marL="0" marR="0">
                        <a:lnSpc>
                          <a:spcPct val="115000"/>
                        </a:lnSpc>
                        <a:spcBef>
                          <a:spcPts val="0"/>
                        </a:spcBef>
                        <a:spcAft>
                          <a:spcPts val="0"/>
                        </a:spcAft>
                      </a:pPr>
                      <a:r>
                        <a:rPr lang="en-US" sz="1000">
                          <a:effectLst/>
                        </a:rPr>
                        <a:t>Gujarat </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69264.5</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6.608</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1.19 E+10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1.940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 0.993</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1.340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0.841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sym typeface="Symbol" panose="05050102010706020507" pitchFamily="18" charset="2"/>
                        </a:rPr>
                        <a:t></a:t>
                      </a:r>
                      <a:r>
                        <a:rPr lang="en-US" sz="1000">
                          <a:solidFill>
                            <a:srgbClr val="FF0000"/>
                          </a:solidFill>
                          <a:effectLst/>
                        </a:rPr>
                        <a:t>17.807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0.180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0.400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0.000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r h="262266">
                <a:tc>
                  <a:txBody>
                    <a:bodyPr/>
                    <a:lstStyle/>
                    <a:p>
                      <a:pPr marL="0" marR="0">
                        <a:lnSpc>
                          <a:spcPct val="115000"/>
                        </a:lnSpc>
                        <a:spcBef>
                          <a:spcPts val="0"/>
                        </a:spcBef>
                        <a:spcAft>
                          <a:spcPts val="0"/>
                        </a:spcAft>
                      </a:pPr>
                      <a:r>
                        <a:rPr lang="en-US" sz="1000">
                          <a:effectLst/>
                        </a:rPr>
                        <a:t>Haryana </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60293.6</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7.210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3.32 E+09</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2.041</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 0.998</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1.048</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3.397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sym typeface="Symbol" panose="05050102010706020507" pitchFamily="18" charset="2"/>
                        </a:rPr>
                        <a:t></a:t>
                      </a:r>
                      <a:r>
                        <a:rPr lang="en-US" sz="1000">
                          <a:solidFill>
                            <a:srgbClr val="FF0000"/>
                          </a:solidFill>
                          <a:effectLst/>
                        </a:rPr>
                        <a:t>35.603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0.295</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0.001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0.000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r h="262266">
                <a:tc>
                  <a:txBody>
                    <a:bodyPr/>
                    <a:lstStyle/>
                    <a:p>
                      <a:pPr marL="0" marR="0">
                        <a:lnSpc>
                          <a:spcPct val="115000"/>
                        </a:lnSpc>
                        <a:spcBef>
                          <a:spcPts val="0"/>
                        </a:spcBef>
                        <a:spcAft>
                          <a:spcPts val="0"/>
                        </a:spcAft>
                      </a:pPr>
                      <a:r>
                        <a:rPr lang="en-US" sz="1000">
                          <a:effectLst/>
                        </a:rPr>
                        <a:t>HP </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11734.2</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8.773</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1.22 E+08</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1.817</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 1.013</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0.919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0.766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sym typeface="Symbol" panose="05050102010706020507" pitchFamily="18" charset="2"/>
                        </a:rPr>
                        <a:t></a:t>
                      </a:r>
                      <a:r>
                        <a:rPr lang="en-US" sz="1000">
                          <a:solidFill>
                            <a:srgbClr val="FF0000"/>
                          </a:solidFill>
                          <a:effectLst/>
                        </a:rPr>
                        <a:t>7.151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0.358</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0.443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0.000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r h="262266">
                <a:tc>
                  <a:txBody>
                    <a:bodyPr/>
                    <a:lstStyle/>
                    <a:p>
                      <a:pPr marL="0" marR="0">
                        <a:lnSpc>
                          <a:spcPct val="115000"/>
                        </a:lnSpc>
                        <a:spcBef>
                          <a:spcPts val="0"/>
                        </a:spcBef>
                        <a:spcAft>
                          <a:spcPts val="0"/>
                        </a:spcAft>
                      </a:pPr>
                      <a:r>
                        <a:rPr lang="en-US" sz="1000">
                          <a:effectLst/>
                        </a:rPr>
                        <a:t>J &amp; K</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6754.8</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6.377</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1.20 E+08</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2.282</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 0.998</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1.292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1.701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sym typeface="Symbol" panose="05050102010706020507" pitchFamily="18" charset="2"/>
                        </a:rPr>
                        <a:t></a:t>
                      </a:r>
                      <a:r>
                        <a:rPr lang="en-US" sz="1000">
                          <a:solidFill>
                            <a:srgbClr val="FF0000"/>
                          </a:solidFill>
                          <a:effectLst/>
                        </a:rPr>
                        <a:t>68.52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0.197</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0.089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0.000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r h="262266">
                <a:tc>
                  <a:txBody>
                    <a:bodyPr/>
                    <a:lstStyle/>
                    <a:p>
                      <a:pPr marL="0" marR="0">
                        <a:lnSpc>
                          <a:spcPct val="115000"/>
                        </a:lnSpc>
                        <a:spcBef>
                          <a:spcPts val="0"/>
                        </a:spcBef>
                        <a:spcAft>
                          <a:spcPts val="0"/>
                        </a:spcAft>
                      </a:pPr>
                      <a:r>
                        <a:rPr lang="en-US" sz="1000">
                          <a:effectLst/>
                        </a:rPr>
                        <a:t>Karnataka</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102518</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6.251</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7.64 E+09</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1.526</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 1.325</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0.422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0.531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sym typeface="Symbol" panose="05050102010706020507" pitchFamily="18" charset="2"/>
                        </a:rPr>
                        <a:t></a:t>
                      </a:r>
                      <a:r>
                        <a:rPr lang="en-US" sz="1000">
                          <a:solidFill>
                            <a:srgbClr val="FF0000"/>
                          </a:solidFill>
                          <a:effectLst/>
                        </a:rPr>
                        <a:t>0.259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0.673</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0.596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0.795</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r h="262266">
                <a:tc>
                  <a:txBody>
                    <a:bodyPr/>
                    <a:lstStyle/>
                    <a:p>
                      <a:pPr marL="0" marR="0">
                        <a:lnSpc>
                          <a:spcPct val="115000"/>
                        </a:lnSpc>
                        <a:spcBef>
                          <a:spcPts val="0"/>
                        </a:spcBef>
                        <a:spcAft>
                          <a:spcPts val="0"/>
                        </a:spcAft>
                      </a:pPr>
                      <a:r>
                        <a:rPr lang="en-US" sz="1000" dirty="0">
                          <a:effectLst/>
                        </a:rPr>
                        <a:t>Kerala</a:t>
                      </a:r>
                      <a:endParaRPr lang="en-US" sz="1000" dirty="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66295.7</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6.331</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3.42 E+09</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1.381</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 1.293</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0.476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0.531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sym typeface="Symbol" panose="05050102010706020507" pitchFamily="18" charset="2"/>
                        </a:rPr>
                        <a:t></a:t>
                      </a:r>
                      <a:r>
                        <a:rPr lang="en-US" sz="1000">
                          <a:solidFill>
                            <a:srgbClr val="FF0000"/>
                          </a:solidFill>
                          <a:effectLst/>
                        </a:rPr>
                        <a:t>0.286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0.634</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0.596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0.775</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r h="262266">
                <a:tc>
                  <a:txBody>
                    <a:bodyPr/>
                    <a:lstStyle/>
                    <a:p>
                      <a:pPr marL="0" marR="0">
                        <a:lnSpc>
                          <a:spcPct val="115000"/>
                        </a:lnSpc>
                        <a:spcBef>
                          <a:spcPts val="0"/>
                        </a:spcBef>
                        <a:spcAft>
                          <a:spcPts val="0"/>
                        </a:spcAft>
                      </a:pPr>
                      <a:r>
                        <a:rPr lang="en-US" sz="1000">
                          <a:effectLst/>
                        </a:rPr>
                        <a:t>MP</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71366.9</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10.622</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3.07 E+09</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1.179</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 1.058</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2.622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1.244</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sym typeface="Symbol" panose="05050102010706020507" pitchFamily="18" charset="2"/>
                        </a:rPr>
                        <a:t></a:t>
                      </a:r>
                      <a:r>
                        <a:rPr lang="en-US" sz="1000">
                          <a:solidFill>
                            <a:srgbClr val="FF0000"/>
                          </a:solidFill>
                          <a:effectLst/>
                        </a:rPr>
                        <a:t>7.678</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0.009</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0.213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0.000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r h="305098">
                <a:tc>
                  <a:txBody>
                    <a:bodyPr/>
                    <a:lstStyle/>
                    <a:p>
                      <a:pPr marL="0" marR="0">
                        <a:lnSpc>
                          <a:spcPct val="115000"/>
                        </a:lnSpc>
                        <a:spcBef>
                          <a:spcPts val="0"/>
                        </a:spcBef>
                        <a:spcAft>
                          <a:spcPts val="0"/>
                        </a:spcAft>
                      </a:pPr>
                      <a:r>
                        <a:rPr lang="en-US" sz="1000">
                          <a:effectLst/>
                        </a:rPr>
                        <a:t>Maharashtra</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263659.8</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19.034</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5.50 E+10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2.330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 1.003</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1.059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4.868</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sym typeface="Symbol" panose="05050102010706020507" pitchFamily="18" charset="2"/>
                        </a:rPr>
                        <a:t></a:t>
                      </a:r>
                      <a:r>
                        <a:rPr lang="en-US" sz="1000">
                          <a:solidFill>
                            <a:srgbClr val="FF0000"/>
                          </a:solidFill>
                          <a:effectLst/>
                        </a:rPr>
                        <a:t>58.25</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0.289</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0.000</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0.000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r h="262266">
                <a:tc>
                  <a:txBody>
                    <a:bodyPr/>
                    <a:lstStyle/>
                    <a:p>
                      <a:pPr marL="0" marR="0">
                        <a:lnSpc>
                          <a:spcPct val="115000"/>
                        </a:lnSpc>
                        <a:spcBef>
                          <a:spcPts val="0"/>
                        </a:spcBef>
                        <a:spcAft>
                          <a:spcPts val="0"/>
                        </a:spcAft>
                      </a:pPr>
                      <a:r>
                        <a:rPr lang="en-US" sz="1000">
                          <a:effectLst/>
                        </a:rPr>
                        <a:t>Manipur</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1107.14</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8.068</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effectLst/>
                        </a:rPr>
                        <a:t>4052424</a:t>
                      </a:r>
                      <a:endParaRPr lang="en-US" sz="1000" dirty="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3.057</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 1.005</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1.211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0.997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sym typeface="Symbol" panose="05050102010706020507" pitchFamily="18" charset="2"/>
                        </a:rPr>
                        <a:t></a:t>
                      </a:r>
                      <a:r>
                        <a:rPr lang="en-US" sz="1000">
                          <a:solidFill>
                            <a:srgbClr val="FF0000"/>
                          </a:solidFill>
                          <a:effectLst/>
                        </a:rPr>
                        <a:t>74.03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0.226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0.349</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0.000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r h="262266">
                <a:tc>
                  <a:txBody>
                    <a:bodyPr/>
                    <a:lstStyle/>
                    <a:p>
                      <a:pPr marL="0" marR="0">
                        <a:lnSpc>
                          <a:spcPct val="115000"/>
                        </a:lnSpc>
                        <a:spcBef>
                          <a:spcPts val="0"/>
                        </a:spcBef>
                        <a:spcAft>
                          <a:spcPts val="0"/>
                        </a:spcAft>
                      </a:pPr>
                      <a:r>
                        <a:rPr lang="en-US" sz="1000">
                          <a:effectLst/>
                        </a:rPr>
                        <a:t>Nagaland</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2030.80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7.966</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8984091</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2.282</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 1.004</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1.133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1.471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sym typeface="Symbol" panose="05050102010706020507" pitchFamily="18" charset="2"/>
                        </a:rPr>
                        <a:t></a:t>
                      </a:r>
                      <a:r>
                        <a:rPr lang="en-US" sz="1000">
                          <a:solidFill>
                            <a:srgbClr val="FF0000"/>
                          </a:solidFill>
                          <a:effectLst/>
                        </a:rPr>
                        <a:t>32.66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0.257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0.141</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0.000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r h="262266">
                <a:tc>
                  <a:txBody>
                    <a:bodyPr/>
                    <a:lstStyle/>
                    <a:p>
                      <a:pPr marL="0" marR="0">
                        <a:lnSpc>
                          <a:spcPct val="115000"/>
                        </a:lnSpc>
                        <a:spcBef>
                          <a:spcPts val="0"/>
                        </a:spcBef>
                        <a:spcAft>
                          <a:spcPts val="0"/>
                        </a:spcAft>
                      </a:pPr>
                      <a:r>
                        <a:rPr lang="en-US" sz="1000">
                          <a:effectLst/>
                        </a:rPr>
                        <a:t>Odisha </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13683.6</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8.439</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1.4 E+09</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3.939</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 1.003</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1.372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2.122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sym typeface="Symbol" panose="05050102010706020507" pitchFamily="18" charset="2"/>
                        </a:rPr>
                        <a:t></a:t>
                      </a:r>
                      <a:r>
                        <a:rPr lang="en-US" sz="1000">
                          <a:solidFill>
                            <a:srgbClr val="FF0000"/>
                          </a:solidFill>
                          <a:effectLst/>
                        </a:rPr>
                        <a:t>299.9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0.170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0.033</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0.000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r h="262266">
                <a:tc>
                  <a:txBody>
                    <a:bodyPr/>
                    <a:lstStyle/>
                    <a:p>
                      <a:pPr marL="0" marR="0">
                        <a:lnSpc>
                          <a:spcPct val="115000"/>
                        </a:lnSpc>
                        <a:spcBef>
                          <a:spcPts val="0"/>
                        </a:spcBef>
                        <a:spcAft>
                          <a:spcPts val="0"/>
                        </a:spcAft>
                      </a:pPr>
                      <a:r>
                        <a:rPr lang="en-US" sz="1000">
                          <a:effectLst/>
                        </a:rPr>
                        <a:t>Punjab </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82115.8</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9.954</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5.06 E+09</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1.814</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 0.968</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1.134</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2.535</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sym typeface="Symbol" panose="05050102010706020507" pitchFamily="18" charset="2"/>
                        </a:rPr>
                        <a:t></a:t>
                      </a:r>
                      <a:r>
                        <a:rPr lang="en-US" sz="1000">
                          <a:solidFill>
                            <a:srgbClr val="FF0000"/>
                          </a:solidFill>
                          <a:effectLst/>
                        </a:rPr>
                        <a:t>17.18</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0.257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0.011</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0.000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r h="262266">
                <a:tc>
                  <a:txBody>
                    <a:bodyPr/>
                    <a:lstStyle/>
                    <a:p>
                      <a:pPr marL="0" marR="0">
                        <a:lnSpc>
                          <a:spcPct val="115000"/>
                        </a:lnSpc>
                        <a:spcBef>
                          <a:spcPts val="0"/>
                        </a:spcBef>
                        <a:spcAft>
                          <a:spcPts val="0"/>
                        </a:spcAft>
                      </a:pPr>
                      <a:r>
                        <a:rPr lang="en-US" sz="1000">
                          <a:effectLst/>
                        </a:rPr>
                        <a:t>Rajasthan</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139120.7</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6.039</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1.44 E+10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1.533</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 1.336</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0.292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0.373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sym typeface="Symbol" panose="05050102010706020507" pitchFamily="18" charset="2"/>
                        </a:rPr>
                        <a:t></a:t>
                      </a:r>
                      <a:r>
                        <a:rPr lang="en-US" sz="1000">
                          <a:solidFill>
                            <a:srgbClr val="FF0000"/>
                          </a:solidFill>
                          <a:effectLst/>
                        </a:rPr>
                        <a:t>0.170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0.770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0.710</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0.865</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r h="151579">
                <a:tc>
                  <a:txBody>
                    <a:bodyPr/>
                    <a:lstStyle/>
                    <a:p>
                      <a:pPr marL="0" marR="0">
                        <a:lnSpc>
                          <a:spcPct val="115000"/>
                        </a:lnSpc>
                        <a:spcBef>
                          <a:spcPts val="0"/>
                        </a:spcBef>
                        <a:spcAft>
                          <a:spcPts val="0"/>
                        </a:spcAft>
                      </a:pPr>
                      <a:r>
                        <a:rPr lang="en-US" sz="1000">
                          <a:effectLst/>
                        </a:rPr>
                        <a:t>Tamil Nadu </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54248.8</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6.238</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2.36 E+09</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1.364</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 1.294</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0.407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0.557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sym typeface="Symbol" panose="05050102010706020507" pitchFamily="18" charset="2"/>
                        </a:rPr>
                        <a:t></a:t>
                      </a:r>
                      <a:r>
                        <a:rPr lang="en-US" sz="1000">
                          <a:solidFill>
                            <a:srgbClr val="FF0000"/>
                          </a:solidFill>
                          <a:effectLst/>
                        </a:rPr>
                        <a:t>0.241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0.684</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0.577</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0.810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r h="262266">
                <a:tc>
                  <a:txBody>
                    <a:bodyPr/>
                    <a:lstStyle/>
                    <a:p>
                      <a:pPr marL="0" marR="0">
                        <a:lnSpc>
                          <a:spcPct val="115000"/>
                        </a:lnSpc>
                        <a:spcBef>
                          <a:spcPts val="0"/>
                        </a:spcBef>
                        <a:spcAft>
                          <a:spcPts val="0"/>
                        </a:spcAft>
                      </a:pPr>
                      <a:r>
                        <a:rPr lang="en-US" sz="1000">
                          <a:effectLst/>
                        </a:rPr>
                        <a:t>Tripura </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2315.5</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7.033</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16068800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1.824</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 1.008</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1.340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2.282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sym typeface="Symbol" panose="05050102010706020507" pitchFamily="18" charset="2"/>
                        </a:rPr>
                        <a:t></a:t>
                      </a:r>
                      <a:r>
                        <a:rPr lang="en-US" sz="1000">
                          <a:solidFill>
                            <a:srgbClr val="FF0000"/>
                          </a:solidFill>
                          <a:effectLst/>
                        </a:rPr>
                        <a:t>103.2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0.180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0.022</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0.000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r h="151579">
                <a:tc>
                  <a:txBody>
                    <a:bodyPr/>
                    <a:lstStyle/>
                    <a:p>
                      <a:pPr marL="0" marR="0">
                        <a:lnSpc>
                          <a:spcPct val="115000"/>
                        </a:lnSpc>
                        <a:spcBef>
                          <a:spcPts val="0"/>
                        </a:spcBef>
                        <a:spcAft>
                          <a:spcPts val="0"/>
                        </a:spcAft>
                      </a:pPr>
                      <a:r>
                        <a:rPr lang="en-US" sz="1000">
                          <a:effectLst/>
                        </a:rPr>
                        <a:t>UP</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163501.0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24393.7</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1.56 E+10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1.605</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 1.289</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0.223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0.241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sym typeface="Symbol" panose="05050102010706020507" pitchFamily="18" charset="2"/>
                        </a:rPr>
                        <a:t></a:t>
                      </a:r>
                      <a:r>
                        <a:rPr lang="en-US" sz="1000">
                          <a:solidFill>
                            <a:srgbClr val="FF0000"/>
                          </a:solidFill>
                          <a:effectLst/>
                        </a:rPr>
                        <a:t>0.129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0.823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0.809</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0.897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r h="272151">
                <a:tc>
                  <a:txBody>
                    <a:bodyPr/>
                    <a:lstStyle/>
                    <a:p>
                      <a:pPr marL="0" marR="0">
                        <a:lnSpc>
                          <a:spcPct val="115000"/>
                        </a:lnSpc>
                        <a:spcBef>
                          <a:spcPts val="0"/>
                        </a:spcBef>
                        <a:spcAft>
                          <a:spcPts val="0"/>
                        </a:spcAft>
                      </a:pPr>
                      <a:r>
                        <a:rPr lang="en-US" sz="1000">
                          <a:effectLst/>
                        </a:rPr>
                        <a:t>WB</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109377.4</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6.301</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0.000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1.06 E+10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rPr>
                        <a:t>1.163</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effectLst/>
                          <a:sym typeface="Symbol" panose="05050102010706020507" pitchFamily="18" charset="2"/>
                        </a:rPr>
                        <a:t></a:t>
                      </a:r>
                      <a:r>
                        <a:rPr lang="en-US" sz="1000">
                          <a:effectLst/>
                        </a:rPr>
                        <a:t> 1.250</a:t>
                      </a:r>
                      <a:endParaRPr lang="en-US" sz="1000">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0.440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0.552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sym typeface="Symbol" panose="05050102010706020507" pitchFamily="18" charset="2"/>
                        </a:rPr>
                        <a:t></a:t>
                      </a:r>
                      <a:r>
                        <a:rPr lang="en-US" sz="1000">
                          <a:solidFill>
                            <a:srgbClr val="FF0000"/>
                          </a:solidFill>
                          <a:effectLst/>
                        </a:rPr>
                        <a:t>0.243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a:solidFill>
                            <a:srgbClr val="FF0000"/>
                          </a:solidFill>
                          <a:effectLst/>
                        </a:rPr>
                        <a:t>0.659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0.580</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c>
                  <a:txBody>
                    <a:bodyPr/>
                    <a:lstStyle/>
                    <a:p>
                      <a:pPr marL="0" marR="0">
                        <a:lnSpc>
                          <a:spcPct val="115000"/>
                        </a:lnSpc>
                        <a:spcBef>
                          <a:spcPts val="0"/>
                        </a:spcBef>
                        <a:spcAft>
                          <a:spcPts val="0"/>
                        </a:spcAft>
                      </a:pPr>
                      <a:r>
                        <a:rPr lang="en-US" sz="1000" dirty="0">
                          <a:solidFill>
                            <a:srgbClr val="FF0000"/>
                          </a:solidFill>
                          <a:effectLst/>
                        </a:rPr>
                        <a:t>0.808</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5829" marR="65829" marT="0" marB="0"/>
                </a:tc>
              </a:tr>
            </a:tbl>
          </a:graphicData>
        </a:graphic>
      </p:graphicFrame>
      <p:sp>
        <p:nvSpPr>
          <p:cNvPr id="5" name="Rectangle 1"/>
          <p:cNvSpPr>
            <a:spLocks noChangeArrowheads="1"/>
          </p:cNvSpPr>
          <p:nvPr/>
        </p:nvSpPr>
        <p:spPr bwMode="auto">
          <a:xfrm>
            <a:off x="349624" y="82406"/>
            <a:ext cx="11842376"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Table 4: </a:t>
            </a:r>
            <a:r>
              <a:rPr kumimoji="0" lang="en-US"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State Domestic Product (Total) of Indian States (Base 2004-05) at Current Prices:  GARCH Effect</a:t>
            </a: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1188820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733467350"/>
              </p:ext>
            </p:extLst>
          </p:nvPr>
        </p:nvGraphicFramePr>
        <p:xfrm>
          <a:off x="322730" y="820421"/>
          <a:ext cx="11564470" cy="5768637"/>
        </p:xfrm>
        <a:graphic>
          <a:graphicData uri="http://schemas.openxmlformats.org/drawingml/2006/table">
            <a:tbl>
              <a:tblPr firstRow="1" firstCol="1" bandRow="1">
                <a:tableStyleId>{5C22544A-7EE6-4342-B048-85BDC9FD1C3A}</a:tableStyleId>
              </a:tblPr>
              <a:tblGrid>
                <a:gridCol w="1248704"/>
                <a:gridCol w="893024"/>
                <a:gridCol w="817512"/>
                <a:gridCol w="746379"/>
                <a:gridCol w="1131605"/>
                <a:gridCol w="866762"/>
                <a:gridCol w="814231"/>
                <a:gridCol w="821891"/>
                <a:gridCol w="944463"/>
                <a:gridCol w="944463"/>
                <a:gridCol w="820795"/>
                <a:gridCol w="820795"/>
                <a:gridCol w="693846"/>
              </a:tblGrid>
              <a:tr h="189812">
                <a:tc rowSpan="3">
                  <a:txBody>
                    <a:bodyPr/>
                    <a:lstStyle/>
                    <a:p>
                      <a:pPr marL="0" marR="0" algn="ctr">
                        <a:lnSpc>
                          <a:spcPct val="115000"/>
                        </a:lnSpc>
                        <a:spcBef>
                          <a:spcPts val="0"/>
                        </a:spcBef>
                        <a:spcAft>
                          <a:spcPts val="0"/>
                        </a:spcAft>
                      </a:pPr>
                      <a:r>
                        <a:rPr lang="en-US" sz="900" dirty="0">
                          <a:effectLst/>
                        </a:rPr>
                        <a:t>States</a:t>
                      </a:r>
                      <a:endParaRPr lang="en-US" sz="1100" dirty="0">
                        <a:effectLst/>
                        <a:latin typeface="Calibri" panose="020F0502020204030204" pitchFamily="34" charset="0"/>
                        <a:ea typeface="Times New Roman" panose="02020603050405020304" pitchFamily="18" charset="0"/>
                        <a:cs typeface="Mangal"/>
                      </a:endParaRPr>
                    </a:p>
                  </a:txBody>
                  <a:tcPr marL="68580" marR="68580" marT="0" marB="0" anchor="ctr"/>
                </a:tc>
                <a:tc rowSpan="3">
                  <a:txBody>
                    <a:bodyPr/>
                    <a:lstStyle/>
                    <a:p>
                      <a:pPr marL="0" marR="0" algn="ctr">
                        <a:lnSpc>
                          <a:spcPct val="115000"/>
                        </a:lnSpc>
                        <a:spcBef>
                          <a:spcPts val="0"/>
                        </a:spcBef>
                        <a:spcAft>
                          <a:spcPts val="0"/>
                        </a:spcAft>
                      </a:pPr>
                      <a:r>
                        <a:rPr lang="en-US" sz="900">
                          <a:effectLst/>
                        </a:rPr>
                        <a:t>Cons.</a:t>
                      </a:r>
                      <a:endParaRPr lang="en-US" sz="1100">
                        <a:effectLst/>
                        <a:latin typeface="Calibri" panose="020F0502020204030204" pitchFamily="34" charset="0"/>
                        <a:ea typeface="Times New Roman" panose="02020603050405020304" pitchFamily="18" charset="0"/>
                        <a:cs typeface="Mangal"/>
                      </a:endParaRPr>
                    </a:p>
                  </a:txBody>
                  <a:tcPr marL="68580" marR="68580" marT="0" marB="0" anchor="ctr"/>
                </a:tc>
                <a:tc rowSpan="3">
                  <a:txBody>
                    <a:bodyPr/>
                    <a:lstStyle/>
                    <a:p>
                      <a:pPr marL="0" marR="0" algn="ctr">
                        <a:lnSpc>
                          <a:spcPct val="115000"/>
                        </a:lnSpc>
                        <a:spcBef>
                          <a:spcPts val="0"/>
                        </a:spcBef>
                        <a:spcAft>
                          <a:spcPts val="0"/>
                        </a:spcAft>
                      </a:pPr>
                      <a:r>
                        <a:rPr lang="en-US" sz="900">
                          <a:effectLst/>
                        </a:rPr>
                        <a:t>Z-Stat.</a:t>
                      </a:r>
                      <a:endParaRPr lang="en-US" sz="1100">
                        <a:effectLst/>
                        <a:latin typeface="Calibri" panose="020F0502020204030204" pitchFamily="34" charset="0"/>
                        <a:ea typeface="Times New Roman" panose="02020603050405020304" pitchFamily="18" charset="0"/>
                        <a:cs typeface="Mangal"/>
                      </a:endParaRPr>
                    </a:p>
                  </a:txBody>
                  <a:tcPr marL="68580" marR="68580" marT="0" marB="0" anchor="ctr"/>
                </a:tc>
                <a:tc rowSpan="3">
                  <a:txBody>
                    <a:bodyPr/>
                    <a:lstStyle/>
                    <a:p>
                      <a:pPr marL="0" marR="0" algn="ctr">
                        <a:lnSpc>
                          <a:spcPct val="115000"/>
                        </a:lnSpc>
                        <a:spcBef>
                          <a:spcPts val="0"/>
                        </a:spcBef>
                        <a:spcAft>
                          <a:spcPts val="0"/>
                        </a:spcAft>
                      </a:pPr>
                      <a:r>
                        <a:rPr lang="en-US" sz="900">
                          <a:effectLst/>
                        </a:rPr>
                        <a:t>Prob.</a:t>
                      </a:r>
                      <a:endParaRPr lang="en-US" sz="1100">
                        <a:effectLst/>
                        <a:latin typeface="Calibri" panose="020F0502020204030204" pitchFamily="34" charset="0"/>
                        <a:ea typeface="Times New Roman" panose="02020603050405020304" pitchFamily="18" charset="0"/>
                        <a:cs typeface="Mangal"/>
                      </a:endParaRPr>
                    </a:p>
                  </a:txBody>
                  <a:tcPr marL="68580" marR="68580" marT="0" marB="0" anchor="ctr"/>
                </a:tc>
                <a:tc gridSpan="9">
                  <a:txBody>
                    <a:bodyPr/>
                    <a:lstStyle/>
                    <a:p>
                      <a:pPr marL="0" marR="0" algn="ctr">
                        <a:lnSpc>
                          <a:spcPct val="115000"/>
                        </a:lnSpc>
                        <a:spcBef>
                          <a:spcPts val="0"/>
                        </a:spcBef>
                        <a:spcAft>
                          <a:spcPts val="0"/>
                        </a:spcAft>
                      </a:pPr>
                      <a:r>
                        <a:rPr lang="en-US" sz="900">
                          <a:effectLst/>
                        </a:rPr>
                        <a:t>Variance Equation</a:t>
                      </a:r>
                      <a:endParaRPr lang="en-US" sz="1100">
                        <a:effectLst/>
                        <a:latin typeface="Calibri" panose="020F0502020204030204" pitchFamily="34" charset="0"/>
                        <a:ea typeface="Times New Roman" panose="02020603050405020304" pitchFamily="18" charset="0"/>
                        <a:cs typeface="Mangal"/>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89812">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marL="0" marR="0" algn="ctr">
                        <a:lnSpc>
                          <a:spcPct val="115000"/>
                        </a:lnSpc>
                        <a:spcBef>
                          <a:spcPts val="0"/>
                        </a:spcBef>
                        <a:spcAft>
                          <a:spcPts val="0"/>
                        </a:spcAft>
                      </a:pPr>
                      <a:r>
                        <a:rPr lang="en-US" sz="900">
                          <a:effectLst/>
                        </a:rPr>
                        <a:t>Const.</a:t>
                      </a:r>
                      <a:endParaRPr lang="en-US" sz="1100">
                        <a:effectLst/>
                        <a:latin typeface="Calibri" panose="020F0502020204030204" pitchFamily="34" charset="0"/>
                        <a:ea typeface="Times New Roman" panose="02020603050405020304" pitchFamily="18" charset="0"/>
                        <a:cs typeface="Mangal"/>
                      </a:endParaRPr>
                    </a:p>
                  </a:txBody>
                  <a:tcPr marL="68580" marR="68580" marT="0" marB="0" anchor="ctr"/>
                </a:tc>
                <a:tc rowSpan="2">
                  <a:txBody>
                    <a:bodyPr/>
                    <a:lstStyle/>
                    <a:p>
                      <a:pPr marL="0" marR="0" algn="ctr">
                        <a:lnSpc>
                          <a:spcPct val="115000"/>
                        </a:lnSpc>
                        <a:spcBef>
                          <a:spcPts val="0"/>
                        </a:spcBef>
                        <a:spcAft>
                          <a:spcPts val="0"/>
                        </a:spcAft>
                      </a:pPr>
                      <a:r>
                        <a:rPr lang="en-US" sz="900">
                          <a:effectLst/>
                        </a:rPr>
                        <a:t>ARCH (1)</a:t>
                      </a:r>
                      <a:endParaRPr lang="en-US" sz="1100">
                        <a:effectLst/>
                        <a:latin typeface="Calibri" panose="020F0502020204030204" pitchFamily="34" charset="0"/>
                        <a:ea typeface="Times New Roman" panose="02020603050405020304" pitchFamily="18" charset="0"/>
                        <a:cs typeface="Mangal"/>
                      </a:endParaRPr>
                    </a:p>
                  </a:txBody>
                  <a:tcPr marL="68580" marR="68580" marT="0" marB="0" anchor="ctr"/>
                </a:tc>
                <a:tc rowSpan="2">
                  <a:txBody>
                    <a:bodyPr/>
                    <a:lstStyle/>
                    <a:p>
                      <a:pPr marL="0" marR="0" algn="ctr">
                        <a:lnSpc>
                          <a:spcPct val="115000"/>
                        </a:lnSpc>
                        <a:spcBef>
                          <a:spcPts val="0"/>
                        </a:spcBef>
                        <a:spcAft>
                          <a:spcPts val="0"/>
                        </a:spcAft>
                      </a:pPr>
                      <a:r>
                        <a:rPr lang="en-US" sz="900">
                          <a:effectLst/>
                        </a:rPr>
                        <a:t>GARCH (1)</a:t>
                      </a:r>
                      <a:endParaRPr lang="en-US" sz="1100">
                        <a:effectLst/>
                        <a:latin typeface="Calibri" panose="020F0502020204030204" pitchFamily="34" charset="0"/>
                        <a:ea typeface="Times New Roman" panose="02020603050405020304" pitchFamily="18" charset="0"/>
                        <a:cs typeface="Mangal"/>
                      </a:endParaRPr>
                    </a:p>
                  </a:txBody>
                  <a:tcPr marL="68580" marR="68580" marT="0" marB="0" anchor="ctr"/>
                </a:tc>
                <a:tc gridSpan="3">
                  <a:txBody>
                    <a:bodyPr/>
                    <a:lstStyle/>
                    <a:p>
                      <a:pPr marL="0" marR="0" algn="ctr">
                        <a:lnSpc>
                          <a:spcPct val="115000"/>
                        </a:lnSpc>
                        <a:spcBef>
                          <a:spcPts val="0"/>
                        </a:spcBef>
                        <a:spcAft>
                          <a:spcPts val="0"/>
                        </a:spcAft>
                      </a:pPr>
                      <a:r>
                        <a:rPr lang="en-US" sz="900">
                          <a:effectLst/>
                        </a:rPr>
                        <a:t>Z-Statistics</a:t>
                      </a:r>
                      <a:endParaRPr lang="en-US" sz="1100">
                        <a:effectLst/>
                        <a:latin typeface="Calibri" panose="020F0502020204030204" pitchFamily="34" charset="0"/>
                        <a:ea typeface="Times New Roman" panose="02020603050405020304" pitchFamily="18" charset="0"/>
                        <a:cs typeface="Mangal"/>
                      </a:endParaRPr>
                    </a:p>
                  </a:txBody>
                  <a:tcPr marL="68580" marR="68580" marT="0" marB="0" anchor="ctr"/>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r>
                        <a:rPr lang="en-US" sz="900">
                          <a:effectLst/>
                        </a:rPr>
                        <a:t>Probability</a:t>
                      </a:r>
                      <a:endParaRPr lang="en-US" sz="1100">
                        <a:effectLst/>
                        <a:latin typeface="Calibri" panose="020F0502020204030204" pitchFamily="34" charset="0"/>
                        <a:ea typeface="Times New Roman" panose="02020603050405020304" pitchFamily="18" charset="0"/>
                        <a:cs typeface="Mangal"/>
                      </a:endParaRPr>
                    </a:p>
                  </a:txBody>
                  <a:tcPr marL="68580" marR="68580" marT="0" marB="0" anchor="ctr"/>
                </a:tc>
                <a:tc hMerge="1">
                  <a:txBody>
                    <a:bodyPr/>
                    <a:lstStyle/>
                    <a:p>
                      <a:endParaRPr lang="en-US"/>
                    </a:p>
                  </a:txBody>
                  <a:tcPr/>
                </a:tc>
                <a:tc hMerge="1">
                  <a:txBody>
                    <a:bodyPr/>
                    <a:lstStyle/>
                    <a:p>
                      <a:endParaRPr lang="en-US"/>
                    </a:p>
                  </a:txBody>
                  <a:tcPr/>
                </a:tc>
              </a:tr>
              <a:tr h="189812">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900">
                          <a:effectLst/>
                        </a:rPr>
                        <a:t>Const.</a:t>
                      </a:r>
                      <a:endParaRPr lang="en-US" sz="1100">
                        <a:effectLst/>
                        <a:latin typeface="Calibri" panose="020F0502020204030204" pitchFamily="34" charset="0"/>
                        <a:ea typeface="Times New Roman" panose="02020603050405020304" pitchFamily="18" charset="0"/>
                        <a:cs typeface="Mangal"/>
                      </a:endParaRPr>
                    </a:p>
                  </a:txBody>
                  <a:tcPr marL="68580" marR="68580" marT="0" marB="0" anchor="ctr"/>
                </a:tc>
                <a:tc>
                  <a:txBody>
                    <a:bodyPr/>
                    <a:lstStyle/>
                    <a:p>
                      <a:pPr marL="0" marR="0" algn="ctr">
                        <a:lnSpc>
                          <a:spcPct val="115000"/>
                        </a:lnSpc>
                        <a:spcBef>
                          <a:spcPts val="0"/>
                        </a:spcBef>
                        <a:spcAft>
                          <a:spcPts val="0"/>
                        </a:spcAft>
                      </a:pPr>
                      <a:r>
                        <a:rPr lang="en-US" sz="900">
                          <a:effectLst/>
                        </a:rPr>
                        <a:t>ARCH (1)</a:t>
                      </a:r>
                      <a:endParaRPr lang="en-US" sz="1100">
                        <a:effectLst/>
                        <a:latin typeface="Calibri" panose="020F0502020204030204" pitchFamily="34" charset="0"/>
                        <a:ea typeface="Times New Roman" panose="02020603050405020304" pitchFamily="18" charset="0"/>
                        <a:cs typeface="Mangal"/>
                      </a:endParaRPr>
                    </a:p>
                  </a:txBody>
                  <a:tcPr marL="68580" marR="68580" marT="0" marB="0" anchor="ctr"/>
                </a:tc>
                <a:tc>
                  <a:txBody>
                    <a:bodyPr/>
                    <a:lstStyle/>
                    <a:p>
                      <a:pPr marL="0" marR="0" algn="ctr">
                        <a:lnSpc>
                          <a:spcPct val="115000"/>
                        </a:lnSpc>
                        <a:spcBef>
                          <a:spcPts val="0"/>
                        </a:spcBef>
                        <a:spcAft>
                          <a:spcPts val="0"/>
                        </a:spcAft>
                      </a:pPr>
                      <a:r>
                        <a:rPr lang="en-US" sz="900">
                          <a:effectLst/>
                        </a:rPr>
                        <a:t>GARCH (1)</a:t>
                      </a:r>
                      <a:endParaRPr lang="en-US" sz="1100">
                        <a:effectLst/>
                        <a:latin typeface="Calibri" panose="020F0502020204030204" pitchFamily="34" charset="0"/>
                        <a:ea typeface="Times New Roman" panose="02020603050405020304" pitchFamily="18" charset="0"/>
                        <a:cs typeface="Mangal"/>
                      </a:endParaRPr>
                    </a:p>
                  </a:txBody>
                  <a:tcPr marL="68580" marR="68580" marT="0" marB="0" anchor="ctr"/>
                </a:tc>
                <a:tc>
                  <a:txBody>
                    <a:bodyPr/>
                    <a:lstStyle/>
                    <a:p>
                      <a:pPr marL="0" marR="0" algn="ctr">
                        <a:lnSpc>
                          <a:spcPct val="115000"/>
                        </a:lnSpc>
                        <a:spcBef>
                          <a:spcPts val="0"/>
                        </a:spcBef>
                        <a:spcAft>
                          <a:spcPts val="0"/>
                        </a:spcAft>
                      </a:pPr>
                      <a:r>
                        <a:rPr lang="en-US" sz="900">
                          <a:effectLst/>
                        </a:rPr>
                        <a:t>Const.</a:t>
                      </a:r>
                      <a:endParaRPr lang="en-US" sz="1100">
                        <a:effectLst/>
                        <a:latin typeface="Calibri" panose="020F0502020204030204" pitchFamily="34" charset="0"/>
                        <a:ea typeface="Times New Roman" panose="02020603050405020304" pitchFamily="18" charset="0"/>
                        <a:cs typeface="Mangal"/>
                      </a:endParaRPr>
                    </a:p>
                  </a:txBody>
                  <a:tcPr marL="68580" marR="68580" marT="0" marB="0" anchor="ctr"/>
                </a:tc>
                <a:tc>
                  <a:txBody>
                    <a:bodyPr/>
                    <a:lstStyle/>
                    <a:p>
                      <a:pPr marL="0" marR="0" algn="ctr">
                        <a:lnSpc>
                          <a:spcPct val="115000"/>
                        </a:lnSpc>
                        <a:spcBef>
                          <a:spcPts val="0"/>
                        </a:spcBef>
                        <a:spcAft>
                          <a:spcPts val="0"/>
                        </a:spcAft>
                      </a:pPr>
                      <a:r>
                        <a:rPr lang="en-US" sz="900">
                          <a:effectLst/>
                        </a:rPr>
                        <a:t>ARCH (1)</a:t>
                      </a:r>
                      <a:endParaRPr lang="en-US" sz="1100">
                        <a:effectLst/>
                        <a:latin typeface="Calibri" panose="020F0502020204030204" pitchFamily="34" charset="0"/>
                        <a:ea typeface="Times New Roman" panose="02020603050405020304" pitchFamily="18" charset="0"/>
                        <a:cs typeface="Mangal"/>
                      </a:endParaRPr>
                    </a:p>
                  </a:txBody>
                  <a:tcPr marL="68580" marR="68580" marT="0" marB="0" anchor="ctr"/>
                </a:tc>
                <a:tc>
                  <a:txBody>
                    <a:bodyPr/>
                    <a:lstStyle/>
                    <a:p>
                      <a:pPr marL="0" marR="0" algn="ctr">
                        <a:lnSpc>
                          <a:spcPct val="115000"/>
                        </a:lnSpc>
                        <a:spcBef>
                          <a:spcPts val="0"/>
                        </a:spcBef>
                        <a:spcAft>
                          <a:spcPts val="0"/>
                        </a:spcAft>
                      </a:pPr>
                      <a:r>
                        <a:rPr lang="en-US" sz="900">
                          <a:effectLst/>
                        </a:rPr>
                        <a:t>GARCH (1)</a:t>
                      </a:r>
                      <a:endParaRPr lang="en-US" sz="1100">
                        <a:effectLst/>
                        <a:latin typeface="Calibri" panose="020F0502020204030204" pitchFamily="34" charset="0"/>
                        <a:ea typeface="Times New Roman" panose="02020603050405020304" pitchFamily="18" charset="0"/>
                        <a:cs typeface="Mangal"/>
                      </a:endParaRPr>
                    </a:p>
                  </a:txBody>
                  <a:tcPr marL="68580" marR="68580" marT="0" marB="0" anchor="ctr"/>
                </a:tc>
              </a:tr>
              <a:tr h="247581">
                <a:tc>
                  <a:txBody>
                    <a:bodyPr/>
                    <a:lstStyle/>
                    <a:p>
                      <a:pPr marL="0" marR="0">
                        <a:lnSpc>
                          <a:spcPct val="150000"/>
                        </a:lnSpc>
                        <a:spcBef>
                          <a:spcPts val="0"/>
                        </a:spcBef>
                        <a:spcAft>
                          <a:spcPts val="0"/>
                        </a:spcAft>
                      </a:pPr>
                      <a:r>
                        <a:rPr lang="en-US" sz="900">
                          <a:effectLst/>
                        </a:rPr>
                        <a:t> </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2</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3</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4</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5</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6</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7</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9</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11</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12</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AP</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12136.7</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16.266</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dirty="0">
                          <a:effectLst/>
                        </a:rPr>
                        <a:t>2.21E+08</a:t>
                      </a:r>
                      <a:endParaRPr lang="en-US" sz="1100" dirty="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2.499</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-1.006</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dirty="0">
                          <a:solidFill>
                            <a:srgbClr val="FF0000"/>
                          </a:solidFill>
                          <a:effectLst/>
                        </a:rPr>
                        <a:t>1.011</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0.560</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-12.08</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0.312</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0.575</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0.000</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Assam</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8573.8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5.523</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48736456</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1.3989</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-1.239</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0.602</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1.004</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-0.314</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0.547</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0.315</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0.753</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Bihar</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4916.8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12.671</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21070497</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1.572</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-1.008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1.295</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dirty="0">
                          <a:solidFill>
                            <a:srgbClr val="FF0000"/>
                          </a:solidFill>
                          <a:effectLst/>
                        </a:rPr>
                        <a:t>1.058</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dirty="0">
                          <a:solidFill>
                            <a:srgbClr val="FF0000"/>
                          </a:solidFill>
                          <a:effectLst/>
                        </a:rPr>
                        <a:t>-13.009</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0.195</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0.289</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0.000</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Gujarat </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20548.7</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15.304</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2.77 E+08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1.589</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-0.993</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1.139</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4.619</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dirty="0">
                          <a:solidFill>
                            <a:srgbClr val="FF0000"/>
                          </a:solidFill>
                          <a:effectLst/>
                        </a:rPr>
                        <a:t>-20.758</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dirty="0">
                          <a:solidFill>
                            <a:srgbClr val="FF0000"/>
                          </a:solidFill>
                          <a:effectLst/>
                        </a:rPr>
                        <a:t>0.254</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0.000</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0.000</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Haryana </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25696.0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6.603</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4.94 E+08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1.382</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-1.295</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0.125</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0.152</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-0.073</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0.900</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0.878</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0.941</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HP </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19797.8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10.028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2.47 E+08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1.880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-1.020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0.870</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0.822</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-4.751</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0.384</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0.411</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0.000</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J &amp; K</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8889.4</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8.937</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76320327</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1.818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-1.008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1.118</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0.720</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-12.119</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dirty="0">
                          <a:solidFill>
                            <a:srgbClr val="FF0000"/>
                          </a:solidFill>
                          <a:effectLst/>
                        </a:rPr>
                        <a:t>0.263</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dirty="0">
                          <a:solidFill>
                            <a:srgbClr val="FF0000"/>
                          </a:solidFill>
                          <a:effectLst/>
                        </a:rPr>
                        <a:t>0.471</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0.000</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Karnataka</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17133.9</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6.486</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2.14 E+08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1.423</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-1.302</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0.647</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0.782</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-0.402</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0.517</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dirty="0">
                          <a:solidFill>
                            <a:srgbClr val="FF0000"/>
                          </a:solidFill>
                          <a:effectLst/>
                        </a:rPr>
                        <a:t>0.433</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0.687</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Kerala</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20040.4</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6.339</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2.93 E+08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1.330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-1.239</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0.110</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0.137</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-0.063</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0.912</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dirty="0">
                          <a:solidFill>
                            <a:srgbClr val="FF0000"/>
                          </a:solidFill>
                          <a:effectLst/>
                        </a:rPr>
                        <a:t>0.891</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0.949</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MP</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8021.2</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5.174</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48179905</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1.288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-0.929</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1.193</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0.710</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-1.871</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0.232</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dirty="0">
                          <a:solidFill>
                            <a:srgbClr val="FF0000"/>
                          </a:solidFill>
                          <a:effectLst/>
                        </a:rPr>
                        <a:t>0.478</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0.061</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Maharashtra</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23144.9</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6.378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3.56 E+08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1.508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-1.291</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0.441</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0.667</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-0.264</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0.659</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dirty="0">
                          <a:solidFill>
                            <a:srgbClr val="FF0000"/>
                          </a:solidFill>
                          <a:effectLst/>
                        </a:rPr>
                        <a:t>0.504</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0.791</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Manipur</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10042.0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8.834</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49204425</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1.348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-1.053</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1.241</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0.678</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-4.362</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0.215</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dirty="0">
                          <a:solidFill>
                            <a:srgbClr val="FF0000"/>
                          </a:solidFill>
                          <a:effectLst/>
                        </a:rPr>
                        <a:t>0.479</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0.800</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Nagaland</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20247.4</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11.894</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1.54 E+08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1.225</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-1.007</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1.686</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1.243</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-19.969</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0.092</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dirty="0">
                          <a:solidFill>
                            <a:srgbClr val="FF0000"/>
                          </a:solidFill>
                          <a:effectLst/>
                        </a:rPr>
                        <a:t>0.214</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0.000</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Odisha </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10687.9</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5.219</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90066169</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1.255</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-1.260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0.687</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1.118</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-0.348</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0.492</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dirty="0">
                          <a:solidFill>
                            <a:srgbClr val="FF0000"/>
                          </a:solidFill>
                          <a:effectLst/>
                        </a:rPr>
                        <a:t>0.263</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0.728</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Punjab </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19918.7</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6.389</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2.67 E+08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1.408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-1.251</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0.501</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0.879</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-0.301</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0.617</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dirty="0">
                          <a:solidFill>
                            <a:srgbClr val="FF0000"/>
                          </a:solidFill>
                          <a:effectLst/>
                        </a:rPr>
                        <a:t>0.379</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0.764</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Rajasthan</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4806.8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10.533</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84283489</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1.583</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-1.001</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1.246</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1.120</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-63.014</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0.213</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dirty="0">
                          <a:solidFill>
                            <a:srgbClr val="FF0000"/>
                          </a:solidFill>
                          <a:effectLst/>
                        </a:rPr>
                        <a:t>0.263</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0.000</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Tamil Nadu </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19064.4</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8.648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2.70 E+08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1.622</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-1.011</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1.060</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1.371</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-12.654</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0.289</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dirty="0">
                          <a:solidFill>
                            <a:srgbClr val="FF0000"/>
                          </a:solidFill>
                          <a:effectLst/>
                        </a:rPr>
                        <a:t>0.170</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0.000</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Tripura </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13179.9</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7.148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1.21 E+08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1.317</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-1.246</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0.727</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0.656</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-0.438</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0.467</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dirty="0">
                          <a:solidFill>
                            <a:srgbClr val="FF0000"/>
                          </a:solidFill>
                          <a:effectLst/>
                        </a:rPr>
                        <a:t>0.512</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0.664</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UP</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7019.1</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15.554</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35493007</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1.613</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-1.035</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1.097</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1.893</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-16.905</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0.272</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0.058</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dirty="0">
                          <a:solidFill>
                            <a:srgbClr val="FF0000"/>
                          </a:solidFill>
                          <a:effectLst/>
                        </a:rPr>
                        <a:t>0.000</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47581">
                <a:tc>
                  <a:txBody>
                    <a:bodyPr/>
                    <a:lstStyle/>
                    <a:p>
                      <a:pPr marL="0" marR="0">
                        <a:lnSpc>
                          <a:spcPct val="150000"/>
                        </a:lnSpc>
                        <a:spcBef>
                          <a:spcPts val="0"/>
                        </a:spcBef>
                        <a:spcAft>
                          <a:spcPts val="0"/>
                        </a:spcAft>
                      </a:pPr>
                      <a:r>
                        <a:rPr lang="en-US" sz="900">
                          <a:effectLst/>
                        </a:rPr>
                        <a:t>WB</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13498.6</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6.885</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0.000</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effectLst/>
                        </a:rPr>
                        <a:t>1.29 E+08</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dirty="0">
                          <a:effectLst/>
                        </a:rPr>
                        <a:t>1.302</a:t>
                      </a:r>
                      <a:endParaRPr lang="en-US" sz="1100" dirty="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effectLst/>
                        </a:rPr>
                        <a:t>-1.244</a:t>
                      </a:r>
                      <a:endParaRPr lang="en-US" sz="11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0.850</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900">
                          <a:solidFill>
                            <a:srgbClr val="FF0000"/>
                          </a:solidFill>
                          <a:effectLst/>
                        </a:rPr>
                        <a:t>0.969</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-0.558</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0.395</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a:solidFill>
                            <a:srgbClr val="FF0000"/>
                          </a:solidFill>
                          <a:effectLst/>
                        </a:rPr>
                        <a:t>0.332</a:t>
                      </a:r>
                      <a:endParaRPr lang="en-US" sz="11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900" dirty="0">
                          <a:solidFill>
                            <a:srgbClr val="FF0000"/>
                          </a:solidFill>
                          <a:effectLst/>
                        </a:rPr>
                        <a:t>0.577</a:t>
                      </a:r>
                      <a:endParaRPr lang="en-US" sz="11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bl>
          </a:graphicData>
        </a:graphic>
      </p:graphicFrame>
      <p:sp>
        <p:nvSpPr>
          <p:cNvPr id="6" name="Rectangle 5"/>
          <p:cNvSpPr/>
          <p:nvPr/>
        </p:nvSpPr>
        <p:spPr>
          <a:xfrm>
            <a:off x="2557670" y="216454"/>
            <a:ext cx="6096000" cy="1415772"/>
          </a:xfrm>
          <a:prstGeom prst="rect">
            <a:avLst/>
          </a:prstGeom>
        </p:spPr>
        <p:txBody>
          <a:bodyPr>
            <a:spAutoFit/>
          </a:bodyPr>
          <a:lstStyle/>
          <a:p>
            <a:pPr lvl="0" algn="ctr" eaLnBrk="0" fontAlgn="base" hangingPunct="0">
              <a:spcBef>
                <a:spcPct val="0"/>
              </a:spcBef>
              <a:spcAft>
                <a:spcPct val="0"/>
              </a:spcAft>
            </a:pPr>
            <a:r>
              <a:rPr kumimoji="0" lang="en-US" sz="20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Table 5: </a:t>
            </a:r>
            <a:r>
              <a:rPr kumimoji="0" lang="en-US"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Per Capita State Domestic Product of Indian States (Base 2004-05) at Current Prices: GARCH Effect</a:t>
            </a:r>
            <a:endParaRPr kumimoji="0" lang="en-US" sz="2000" b="0" i="0" u="none" strike="noStrike" cap="none" normalizeH="0" baseline="0" dirty="0" smtClean="0">
              <a:ln>
                <a:noFill/>
              </a:ln>
              <a:solidFill>
                <a:schemeClr val="tx1"/>
              </a:solidFill>
              <a:effectLst/>
              <a:ea typeface="Times New Roman" panose="02020603050405020304" pitchFamily="18" charset="0"/>
            </a:endParaRPr>
          </a:p>
          <a:p>
            <a:pPr lvl="0" algn="ctr" eaLnBrk="0" fontAlgn="base" hangingPunct="0">
              <a:spcBef>
                <a:spcPct val="0"/>
              </a:spcBef>
              <a:spcAft>
                <a:spcPct val="0"/>
              </a:spcAft>
            </a:pPr>
            <a:r>
              <a:rPr kumimoji="0" lang="en-US" sz="2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r>
            <a:br>
              <a:rPr kumimoji="0" lang="en-US" sz="2000" b="0"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br>
            <a:endParaRPr kumimoji="0" lang="en-US" sz="2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0822986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50897951"/>
              </p:ext>
            </p:extLst>
          </p:nvPr>
        </p:nvGraphicFramePr>
        <p:xfrm>
          <a:off x="215156" y="446088"/>
          <a:ext cx="11618254" cy="6191394"/>
        </p:xfrm>
        <a:graphic>
          <a:graphicData uri="http://schemas.openxmlformats.org/drawingml/2006/table">
            <a:tbl>
              <a:tblPr firstRow="1" firstCol="1" bandRow="1">
                <a:tableStyleId>{5C22544A-7EE6-4342-B048-85BDC9FD1C3A}</a:tableStyleId>
              </a:tblPr>
              <a:tblGrid>
                <a:gridCol w="1351364"/>
                <a:gridCol w="1351364"/>
                <a:gridCol w="1351364"/>
                <a:gridCol w="1555919"/>
                <a:gridCol w="1555919"/>
                <a:gridCol w="1484108"/>
                <a:gridCol w="1484108"/>
                <a:gridCol w="1484108"/>
              </a:tblGrid>
              <a:tr h="350097">
                <a:tc rowSpan="2">
                  <a:txBody>
                    <a:bodyPr/>
                    <a:lstStyle/>
                    <a:p>
                      <a:pPr>
                        <a:lnSpc>
                          <a:spcPct val="115000"/>
                        </a:lnSpc>
                      </a:pPr>
                      <a:r>
                        <a:rPr lang="en-US" sz="1000" dirty="0">
                          <a:effectLst/>
                        </a:rPr>
                        <a:t>Year</a:t>
                      </a:r>
                      <a:endParaRPr lang="en-US" sz="1000" dirty="0">
                        <a:effectLst/>
                        <a:latin typeface="Calibri" panose="020F0502020204030204" pitchFamily="34" charset="0"/>
                        <a:cs typeface="Mangal"/>
                      </a:endParaRPr>
                    </a:p>
                  </a:txBody>
                  <a:tcPr marL="57639" marR="57639" marT="0" marB="0" anchor="ctr"/>
                </a:tc>
                <a:tc gridSpan="4">
                  <a:txBody>
                    <a:bodyPr/>
                    <a:lstStyle/>
                    <a:p>
                      <a:pPr algn="ctr">
                        <a:lnSpc>
                          <a:spcPct val="115000"/>
                        </a:lnSpc>
                      </a:pPr>
                      <a:r>
                        <a:rPr lang="en-US" sz="1000">
                          <a:effectLst/>
                        </a:rPr>
                        <a:t>Inequality indices based on properties of Lorenz Curve</a:t>
                      </a:r>
                      <a:endParaRPr lang="en-US" sz="1000">
                        <a:effectLst/>
                        <a:latin typeface="Calibri" panose="020F0502020204030204" pitchFamily="34" charset="0"/>
                        <a:cs typeface="Mangal"/>
                      </a:endParaRPr>
                    </a:p>
                  </a:txBody>
                  <a:tcPr marL="57639" marR="57639" marT="0" marB="0"/>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a:lnSpc>
                          <a:spcPct val="115000"/>
                        </a:lnSpc>
                      </a:pPr>
                      <a:r>
                        <a:rPr lang="en-US" sz="1000">
                          <a:effectLst/>
                        </a:rPr>
                        <a:t>Inequality indices based on properties of Herfindahl Index</a:t>
                      </a:r>
                      <a:endParaRPr lang="en-US" sz="1000">
                        <a:effectLst/>
                        <a:latin typeface="Calibri" panose="020F0502020204030204" pitchFamily="34" charset="0"/>
                        <a:cs typeface="Mangal"/>
                      </a:endParaRPr>
                    </a:p>
                  </a:txBody>
                  <a:tcPr marL="57639" marR="57639" marT="0" marB="0"/>
                </a:tc>
                <a:tc hMerge="1">
                  <a:txBody>
                    <a:bodyPr/>
                    <a:lstStyle/>
                    <a:p>
                      <a:endParaRPr lang="en-US"/>
                    </a:p>
                  </a:txBody>
                  <a:tcPr/>
                </a:tc>
                <a:tc hMerge="1">
                  <a:txBody>
                    <a:bodyPr/>
                    <a:lstStyle/>
                    <a:p>
                      <a:endParaRPr lang="en-US"/>
                    </a:p>
                  </a:txBody>
                  <a:tcPr/>
                </a:tc>
              </a:tr>
              <a:tr h="177009">
                <a:tc vMerge="1">
                  <a:txBody>
                    <a:bodyPr/>
                    <a:lstStyle/>
                    <a:p>
                      <a:endParaRPr lang="en-US"/>
                    </a:p>
                  </a:txBody>
                  <a:tcPr/>
                </a:tc>
                <a:tc>
                  <a:txBody>
                    <a:bodyPr/>
                    <a:lstStyle/>
                    <a:p>
                      <a:pPr algn="ctr">
                        <a:lnSpc>
                          <a:spcPct val="115000"/>
                        </a:lnSpc>
                      </a:pPr>
                      <a:r>
                        <a:rPr lang="en-US" sz="1000">
                          <a:effectLst/>
                        </a:rPr>
                        <a:t>Gini</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RMD</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Theil</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Kakwani</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H</a:t>
                      </a:r>
                      <a:r>
                        <a:rPr lang="en-US" sz="1000" baseline="-25000">
                          <a:effectLst/>
                        </a:rPr>
                        <a:t>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H</a:t>
                      </a:r>
                      <a:r>
                        <a:rPr lang="en-US" sz="1000" baseline="-25000">
                          <a:effectLst/>
                        </a:rPr>
                        <a:t>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H</a:t>
                      </a:r>
                      <a:r>
                        <a:rPr lang="en-US" sz="1000" baseline="-25000">
                          <a:effectLst/>
                        </a:rPr>
                        <a:t>3</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1981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0.4283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0.3192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0.1075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0.0790</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0.0850</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0.0321</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1982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0.4217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0.3164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0.1038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0.1657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0.0852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0.0326</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1983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0.419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0.3115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0.1033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0.1645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0.0792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0.0834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0.0308</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1984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0.4194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0.3184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0.1031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0.165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0.0792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0.0834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0.0308</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1985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0.4175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0.3106</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0.1023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0.1641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0.0788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0.0304</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1986</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0.4177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0.3095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0.1028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0.1637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0.0783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0.0825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0.0298</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1987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0.4173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0.3088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0.1024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0.1636</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0.079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0.0831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0.0305</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1988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0.426</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0.3194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0.1057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0.1689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0.0787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0.0829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0.0302</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1989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dirty="0">
                          <a:effectLst/>
                        </a:rPr>
                        <a:t>0.4218</a:t>
                      </a:r>
                      <a:endParaRPr lang="en-US" sz="1000" dirty="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0.3189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0.1038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0.1665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0.0799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0.0841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0.0315</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1990</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0.4301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0.3217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0.108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0.1713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0.0792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0.0833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0.0307</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1991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0.4323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0.3294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0.1095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0.1738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0.0812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0.0854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0.0328</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1992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0.4289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0.3236</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0.108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0.1718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0.0815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0.0858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0.0331</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1993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0.4385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0.3326</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0.1124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0.1774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0.0808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0.0324</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1994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0.443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0.3341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0.114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0.1793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0.0828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0.0871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0.0345</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1995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0.4422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0.3361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dirty="0">
                          <a:effectLst/>
                        </a:rPr>
                        <a:t>0.1137</a:t>
                      </a:r>
                      <a:endParaRPr lang="en-US" sz="1000" dirty="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0.1797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0.0838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0.0882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0.0355</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1996</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0.4492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0.3414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0.1171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0.1839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0.0874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0.0348</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1997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0.3431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0.1173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0.1848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0.0848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0.0893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0.0367</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1998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0.4473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0.3422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0.1153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0.1826</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0.0846</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0.0364</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1999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0.4415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0.3425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0.1122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0.1796</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0.0838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0.0882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0.0356</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2000</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0.4424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0.3395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0.1129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0.1792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0.0819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0.0862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0.0336</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2001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0.4379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0.3333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0.1103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0.1761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0.0874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0.0347</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2002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0.4362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0.3326</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0.1094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0.1749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0.0818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0.0861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0.0335</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2003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0.4371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0.3352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0.1101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0.1752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0.0817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0.086</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0.0333</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2004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0.4382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0.3361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0.1107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0.1763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0.0823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0.0867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0.034</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2005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0.4394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0.3385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0.1117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0.1773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0.0824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0.0867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0.0341</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2006</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0.4474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0.3481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0.1159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0.1831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0.0829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0.0872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0.0346</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2007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0.4515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0.3502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0.1186</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0.1863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0.0846</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0.0891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0.0364</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2008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0.4532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0.3524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0.1204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0.1885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0.0857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0.0902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0.0376</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2009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0.4457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0.3438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0.1165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0.1839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0.0863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0.0909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0.0382</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2010</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0.4485</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0.3444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0.1176</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0.1853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0.0841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0.0886</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0.0359</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2011</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0.4523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0.3508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0.1204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0.1883</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0.0846</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0.0364</a:t>
                      </a:r>
                      <a:endParaRPr lang="en-US" sz="1000">
                        <a:effectLst/>
                        <a:latin typeface="Calibri" panose="020F0502020204030204" pitchFamily="34" charset="0"/>
                        <a:cs typeface="Mangal"/>
                      </a:endParaRPr>
                    </a:p>
                  </a:txBody>
                  <a:tcPr marL="57639" marR="57639" marT="0" marB="0" anchor="ctr"/>
                </a:tc>
              </a:tr>
              <a:tr h="177009">
                <a:tc>
                  <a:txBody>
                    <a:bodyPr/>
                    <a:lstStyle/>
                    <a:p>
                      <a:pPr>
                        <a:lnSpc>
                          <a:spcPct val="115000"/>
                        </a:lnSpc>
                      </a:pPr>
                      <a:r>
                        <a:rPr lang="en-US" sz="1000">
                          <a:effectLst/>
                        </a:rPr>
                        <a:t>2012</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0.4519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0.3497</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0.1208</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0.1886</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0.0859</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a:effectLst/>
                        </a:rPr>
                        <a:t>0.0904</a:t>
                      </a:r>
                      <a:endParaRPr lang="en-US" sz="1000">
                        <a:effectLst/>
                        <a:latin typeface="Calibri" panose="020F0502020204030204" pitchFamily="34" charset="0"/>
                        <a:cs typeface="Mangal"/>
                      </a:endParaRPr>
                    </a:p>
                  </a:txBody>
                  <a:tcPr marL="57639" marR="57639" marT="0" marB="0" anchor="ctr"/>
                </a:tc>
                <a:tc>
                  <a:txBody>
                    <a:bodyPr/>
                    <a:lstStyle/>
                    <a:p>
                      <a:pPr algn="ctr">
                        <a:lnSpc>
                          <a:spcPct val="115000"/>
                        </a:lnSpc>
                      </a:pPr>
                      <a:r>
                        <a:rPr lang="en-US" sz="1000" dirty="0">
                          <a:effectLst/>
                        </a:rPr>
                        <a:t>0.0378</a:t>
                      </a:r>
                      <a:endParaRPr lang="en-US" sz="1000" dirty="0">
                        <a:effectLst/>
                        <a:latin typeface="Calibri" panose="020F0502020204030204" pitchFamily="34" charset="0"/>
                        <a:cs typeface="Mangal"/>
                      </a:endParaRPr>
                    </a:p>
                  </a:txBody>
                  <a:tcPr marL="57639" marR="57639" marT="0" marB="0" anchor="ctr"/>
                </a:tc>
              </a:tr>
            </a:tbl>
          </a:graphicData>
        </a:graphic>
      </p:graphicFrame>
      <p:sp>
        <p:nvSpPr>
          <p:cNvPr id="5" name="Rectangle 1"/>
          <p:cNvSpPr>
            <a:spLocks noChangeArrowheads="1"/>
          </p:cNvSpPr>
          <p:nvPr/>
        </p:nvSpPr>
        <p:spPr bwMode="auto">
          <a:xfrm>
            <a:off x="518746" y="43934"/>
            <a:ext cx="1167325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Table 6: Family of Inequality Indices related to SDP-Base 2004-05 (Current Prices).</a:t>
            </a: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9639951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84836276"/>
              </p:ext>
            </p:extLst>
          </p:nvPr>
        </p:nvGraphicFramePr>
        <p:xfrm>
          <a:off x="236668" y="461968"/>
          <a:ext cx="11725837" cy="6304591"/>
        </p:xfrm>
        <a:graphic>
          <a:graphicData uri="http://schemas.openxmlformats.org/drawingml/2006/table">
            <a:tbl>
              <a:tblPr firstRow="1" firstCol="1" bandRow="1">
                <a:tableStyleId>{5C22544A-7EE6-4342-B048-85BDC9FD1C3A}</a:tableStyleId>
              </a:tblPr>
              <a:tblGrid>
                <a:gridCol w="1364214"/>
                <a:gridCol w="1364214"/>
                <a:gridCol w="1364214"/>
                <a:gridCol w="1570277"/>
                <a:gridCol w="1570277"/>
                <a:gridCol w="1497547"/>
                <a:gridCol w="1497547"/>
                <a:gridCol w="1497547"/>
              </a:tblGrid>
              <a:tr h="326773">
                <a:tc rowSpan="2">
                  <a:txBody>
                    <a:bodyPr/>
                    <a:lstStyle/>
                    <a:p>
                      <a:pPr>
                        <a:lnSpc>
                          <a:spcPct val="115000"/>
                        </a:lnSpc>
                      </a:pPr>
                      <a:r>
                        <a:rPr lang="en-US" sz="1000">
                          <a:effectLst/>
                        </a:rPr>
                        <a:t>Year</a:t>
                      </a:r>
                      <a:endParaRPr lang="en-US" sz="1000">
                        <a:effectLst/>
                        <a:latin typeface="Calibri" panose="020F0502020204030204" pitchFamily="34" charset="0"/>
                        <a:cs typeface="Mangal"/>
                      </a:endParaRPr>
                    </a:p>
                  </a:txBody>
                  <a:tcPr marL="57955" marR="57955" marT="0" marB="0" anchor="ctr"/>
                </a:tc>
                <a:tc gridSpan="4">
                  <a:txBody>
                    <a:bodyPr/>
                    <a:lstStyle/>
                    <a:p>
                      <a:pPr algn="ctr">
                        <a:lnSpc>
                          <a:spcPct val="115000"/>
                        </a:lnSpc>
                      </a:pPr>
                      <a:r>
                        <a:rPr lang="en-US" sz="1000">
                          <a:effectLst/>
                        </a:rPr>
                        <a:t>Inequality indices based on properties of Lorenz Curve</a:t>
                      </a:r>
                      <a:endParaRPr lang="en-US" sz="1000">
                        <a:effectLst/>
                        <a:latin typeface="Calibri" panose="020F0502020204030204" pitchFamily="34" charset="0"/>
                        <a:cs typeface="Mangal"/>
                      </a:endParaRPr>
                    </a:p>
                  </a:txBody>
                  <a:tcPr marL="57955" marR="57955" marT="0" marB="0"/>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a:lnSpc>
                          <a:spcPct val="115000"/>
                        </a:lnSpc>
                      </a:pPr>
                      <a:r>
                        <a:rPr lang="en-US" sz="1000">
                          <a:effectLst/>
                        </a:rPr>
                        <a:t>Inequality indices based on properties of Herfindahl Index</a:t>
                      </a:r>
                      <a:endParaRPr lang="en-US" sz="1000">
                        <a:effectLst/>
                        <a:latin typeface="Calibri" panose="020F0502020204030204" pitchFamily="34" charset="0"/>
                        <a:cs typeface="Mangal"/>
                      </a:endParaRPr>
                    </a:p>
                  </a:txBody>
                  <a:tcPr marL="57955" marR="57955" marT="0" marB="0"/>
                </a:tc>
                <a:tc hMerge="1">
                  <a:txBody>
                    <a:bodyPr/>
                    <a:lstStyle/>
                    <a:p>
                      <a:endParaRPr lang="en-US"/>
                    </a:p>
                  </a:txBody>
                  <a:tcPr/>
                </a:tc>
                <a:tc hMerge="1">
                  <a:txBody>
                    <a:bodyPr/>
                    <a:lstStyle/>
                    <a:p>
                      <a:endParaRPr lang="en-US"/>
                    </a:p>
                  </a:txBody>
                  <a:tcPr/>
                </a:tc>
              </a:tr>
              <a:tr h="181146">
                <a:tc vMerge="1">
                  <a:txBody>
                    <a:bodyPr/>
                    <a:lstStyle/>
                    <a:p>
                      <a:endParaRPr lang="en-US"/>
                    </a:p>
                  </a:txBody>
                  <a:tcPr/>
                </a:tc>
                <a:tc>
                  <a:txBody>
                    <a:bodyPr/>
                    <a:lstStyle/>
                    <a:p>
                      <a:pPr algn="ctr">
                        <a:lnSpc>
                          <a:spcPct val="115000"/>
                        </a:lnSpc>
                      </a:pPr>
                      <a:r>
                        <a:rPr lang="en-US" sz="1000">
                          <a:effectLst/>
                        </a:rPr>
                        <a:t>Gini</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RMD</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Theil</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Kakwani</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H</a:t>
                      </a:r>
                      <a:r>
                        <a:rPr lang="en-US" sz="1000" baseline="-25000">
                          <a:effectLst/>
                        </a:rPr>
                        <a:t>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H</a:t>
                      </a:r>
                      <a:r>
                        <a:rPr lang="en-US" sz="1000" baseline="-25000">
                          <a:effectLst/>
                        </a:rPr>
                        <a:t>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H</a:t>
                      </a:r>
                      <a:r>
                        <a:rPr lang="en-US" sz="1000" baseline="-25000">
                          <a:effectLst/>
                        </a:rPr>
                        <a:t>3</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1981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0.1405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0.1097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0.01046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0.01883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0.0529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0.0554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0.0031</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1982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0.1442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0.1123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0.01104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0.01983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0.0531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0.0559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0.0032</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1983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0.1481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0.1144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0.01153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0.02055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0.0533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0.0561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0.0034</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1984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0.1387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0.1082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0.01031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0.01849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0.0535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0.0563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0.0037</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1985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0.1455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0.108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0.01111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0.01985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0.0531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0.0559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0.0032</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1986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0.1468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0.1103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0.01127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0.02009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0.0533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0.0561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0.0035</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1987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0.1465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0.1108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0.01111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0.01987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0.0534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0.0562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0.0036</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1988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0.1495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0.1074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0.01229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0.02171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0.0533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0.0561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0.0035</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1989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0.1137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0.01196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0.02109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0.0538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0.0566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0.004</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1990</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0.1565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0.1184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0.01314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0.02319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0.0537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0.0565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0.0039</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1991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0.1573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0.1199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0.01345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0.02368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0.0569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0.0042</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1992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0.1613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0.125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0.01408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0.02481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0.0541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0.0044</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1993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0.1771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dirty="0">
                          <a:effectLst/>
                        </a:rPr>
                        <a:t>0.1414</a:t>
                      </a:r>
                      <a:endParaRPr lang="en-US" sz="1000" dirty="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0.01661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0.02932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0.0543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0.0572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0.0045</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1994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0.183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0.1407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0.01774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0.03114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0.0551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0.0053</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1995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0.1888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0.1502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0.01863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0.033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0.0554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0.0584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0.0057</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1996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0.189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0.1506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0.01921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0.03418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0.0556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0.0585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0.0059</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1997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0.1881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0.1516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0.0186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0.03325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0.0556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0.0586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0.0059</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1998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0.1826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0.1479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0.01786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0.03201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0.0555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0.0584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0.0058</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1999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0.1727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0.1407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0.01637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0.02968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0.0552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0.0581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0.0055</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2000</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0.1686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0.1354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0.01577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0.02857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0.0546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0.0575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0.0049</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2001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0.1821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0.1442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0.01767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0.03194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0.0544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0.0573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0.0047</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2002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0.1863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0.1447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0.01875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0.03391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0.0579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0.0053</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2003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0.1914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0.1508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0.01973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0.0357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0.0553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0.0582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0.0056</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2004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0.1858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0.1453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0.01902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0.03445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0.0556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0.0585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0.0059</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2005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0.1882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0.1495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0.01947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0.03529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0.0553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0.0582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0.0056</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2006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0.1978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0.1605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0.02153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0.03896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0.0554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0.0584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0.0057</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2007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0.2039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0.1662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0.02236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0.04032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0.0063</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2008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0.2103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0.1725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0.0237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0.04266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0.0564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0.0593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0.0067</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2009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0.207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0.1718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0.02293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0.04128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0.0568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0.0597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0.0071</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2010</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0.2156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0.1749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0.02443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0.04365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0.0566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0.0596</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0.0069</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2011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0.2193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0.1768</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0.02509</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0.04482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0.0571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0.0602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0.0075</a:t>
                      </a:r>
                      <a:endParaRPr lang="en-US" sz="1000">
                        <a:effectLst/>
                        <a:latin typeface="Calibri" panose="020F0502020204030204" pitchFamily="34" charset="0"/>
                        <a:cs typeface="Mangal"/>
                      </a:endParaRPr>
                    </a:p>
                  </a:txBody>
                  <a:tcPr marL="57955" marR="57955" marT="0" marB="0" anchor="ctr"/>
                </a:tc>
              </a:tr>
              <a:tr h="181146">
                <a:tc>
                  <a:txBody>
                    <a:bodyPr/>
                    <a:lstStyle/>
                    <a:p>
                      <a:pPr>
                        <a:lnSpc>
                          <a:spcPct val="115000"/>
                        </a:lnSpc>
                      </a:pPr>
                      <a:r>
                        <a:rPr lang="en-US" sz="1000">
                          <a:effectLst/>
                        </a:rPr>
                        <a:t>2012</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0.2167</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0.1735</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0.02493</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0.04431</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0.0574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a:effectLst/>
                        </a:rPr>
                        <a:t>0.0604</a:t>
                      </a:r>
                      <a:endParaRPr lang="en-US" sz="1000">
                        <a:effectLst/>
                        <a:latin typeface="Calibri" panose="020F0502020204030204" pitchFamily="34" charset="0"/>
                        <a:cs typeface="Mangal"/>
                      </a:endParaRPr>
                    </a:p>
                  </a:txBody>
                  <a:tcPr marL="57955" marR="57955" marT="0" marB="0" anchor="ctr"/>
                </a:tc>
                <a:tc>
                  <a:txBody>
                    <a:bodyPr/>
                    <a:lstStyle/>
                    <a:p>
                      <a:pPr algn="ctr">
                        <a:lnSpc>
                          <a:spcPct val="115000"/>
                        </a:lnSpc>
                      </a:pPr>
                      <a:r>
                        <a:rPr lang="en-US" sz="1000" dirty="0">
                          <a:effectLst/>
                        </a:rPr>
                        <a:t>0.0078</a:t>
                      </a:r>
                      <a:endParaRPr lang="en-US" sz="1000" dirty="0">
                        <a:effectLst/>
                        <a:latin typeface="Calibri" panose="020F0502020204030204" pitchFamily="34" charset="0"/>
                        <a:cs typeface="Mangal"/>
                      </a:endParaRPr>
                    </a:p>
                  </a:txBody>
                  <a:tcPr marL="57955" marR="57955" marT="0" marB="0" anchor="ctr"/>
                </a:tc>
              </a:tr>
            </a:tbl>
          </a:graphicData>
        </a:graphic>
      </p:graphicFrame>
      <p:sp>
        <p:nvSpPr>
          <p:cNvPr id="5" name="Rectangle 1"/>
          <p:cNvSpPr>
            <a:spLocks noChangeArrowheads="1"/>
          </p:cNvSpPr>
          <p:nvPr/>
        </p:nvSpPr>
        <p:spPr bwMode="auto">
          <a:xfrm>
            <a:off x="1335530" y="-94565"/>
            <a:ext cx="952094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Table 7: Family of Inequality Indices related to Per-Capita SDP-Base 2004-05Current Prices).</a:t>
            </a:r>
            <a:endParaRPr kumimoji="0" lang="en-US" sz="1800" b="0" i="0" u="none" strike="noStrike" cap="none" normalizeH="0" baseline="0" dirty="0" smtClean="0">
              <a:ln>
                <a:noFill/>
              </a:ln>
              <a:solidFill>
                <a:schemeClr val="tx1"/>
              </a:solidFill>
              <a:effectLst/>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0038561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291091"/>
          </a:xfrm>
        </p:spPr>
        <p:txBody>
          <a:bodyPr>
            <a:normAutofit fontScale="90000"/>
          </a:bodyPr>
          <a:lstStyle/>
          <a:p>
            <a:r>
              <a:rPr lang="en-US" dirty="0" smtClean="0">
                <a:latin typeface="Georgia" panose="02040502050405020303" pitchFamily="18" charset="0"/>
              </a:rPr>
              <a:t>Conclusions &amp; Policy Suggestion</a:t>
            </a:r>
            <a:endParaRPr lang="en-US" dirty="0">
              <a:latin typeface="Georgia" panose="02040502050405020303" pitchFamily="18" charset="0"/>
            </a:endParaRPr>
          </a:p>
        </p:txBody>
      </p:sp>
      <p:sp>
        <p:nvSpPr>
          <p:cNvPr id="3" name="Content Placeholder 2"/>
          <p:cNvSpPr>
            <a:spLocks noGrp="1"/>
          </p:cNvSpPr>
          <p:nvPr>
            <p:ph idx="1"/>
          </p:nvPr>
        </p:nvSpPr>
        <p:spPr>
          <a:xfrm>
            <a:off x="838200" y="1161826"/>
            <a:ext cx="10515600" cy="5015137"/>
          </a:xfrm>
        </p:spPr>
        <p:txBody>
          <a:bodyPr>
            <a:normAutofit lnSpcReduction="10000"/>
          </a:bodyPr>
          <a:lstStyle/>
          <a:p>
            <a:pPr algn="just"/>
            <a:r>
              <a:rPr lang="en-US" dirty="0">
                <a:latin typeface="Times New Roman" panose="02020603050405020304" pitchFamily="18" charset="0"/>
                <a:cs typeface="Times New Roman" panose="02020603050405020304" pitchFamily="18" charset="0"/>
              </a:rPr>
              <a:t>Rising inter-state inequality in SDPs/per capita SDPs of Indian states over the period 1980-2012, especially after introduction of economic reforms by Indian Government in 1991, has posed serious challenges before the policy makers and states</a:t>
            </a:r>
            <a:r>
              <a:rPr lang="en-US" dirty="0" smtClean="0">
                <a:latin typeface="Times New Roman" panose="02020603050405020304" pitchFamily="18" charset="0"/>
                <a:cs typeface="Times New Roman" panose="02020603050405020304" pitchFamily="18" charset="0"/>
              </a:rPr>
              <a:t>.</a:t>
            </a:r>
          </a:p>
          <a:p>
            <a:pPr algn="just"/>
            <a:r>
              <a:rPr lang="en-US" dirty="0" smtClean="0">
                <a:latin typeface="Times New Roman" panose="02020603050405020304" pitchFamily="18" charset="0"/>
                <a:cs typeface="Times New Roman" panose="02020603050405020304" pitchFamily="18" charset="0"/>
              </a:rPr>
              <a:t>For </a:t>
            </a:r>
            <a:r>
              <a:rPr lang="en-US" dirty="0">
                <a:latin typeface="Times New Roman" panose="02020603050405020304" pitchFamily="18" charset="0"/>
                <a:cs typeface="Times New Roman" panose="02020603050405020304" pitchFamily="18" charset="0"/>
              </a:rPr>
              <a:t>example, growth in per capita SDPs for economically poor states as U.P., Bihar, M.P., Rajasthan and for hills States as Assam, Tripura, Manipur etc. has been insipid while the same has been significant for well off states as Gujarat, Haryana, Kerala, H.P. etc</a:t>
            </a:r>
            <a:r>
              <a:rPr lang="en-US" dirty="0" smtClean="0">
                <a:latin typeface="Times New Roman" panose="02020603050405020304" pitchFamily="18" charset="0"/>
                <a:cs typeface="Times New Roman" panose="02020603050405020304" pitchFamily="18" charset="0"/>
              </a:rPr>
              <a:t>.</a:t>
            </a:r>
          </a:p>
          <a:p>
            <a:pPr algn="just"/>
            <a:r>
              <a:rPr lang="en-US" dirty="0">
                <a:latin typeface="Times New Roman" panose="02020603050405020304" pitchFamily="18" charset="0"/>
                <a:cs typeface="Times New Roman" panose="02020603050405020304" pitchFamily="18" charset="0"/>
              </a:rPr>
              <a:t>This has resulted in widening gap in terms of per capita SDPs among Indian states. This has led undue migration of </a:t>
            </a:r>
            <a:r>
              <a:rPr lang="en-US" dirty="0" err="1">
                <a:latin typeface="Times New Roman" panose="02020603050405020304" pitchFamily="18" charset="0"/>
                <a:cs typeface="Times New Roman" panose="02020603050405020304" pitchFamily="18" charset="0"/>
              </a:rPr>
              <a:t>labour</a:t>
            </a:r>
            <a:r>
              <a:rPr lang="en-US" dirty="0">
                <a:latin typeface="Times New Roman" panose="02020603050405020304" pitchFamily="18" charset="0"/>
                <a:cs typeface="Times New Roman" panose="02020603050405020304" pitchFamily="18" charset="0"/>
              </a:rPr>
              <a:t> force from poor states to the rich states and has resulted in undue friction among states on the one hand and undue pressure on available resources like education, health, electricity, housing in metro cities/urban areas.</a:t>
            </a:r>
            <a:endParaRPr lang="en-US" dirty="0" smtClean="0">
              <a:latin typeface="Times New Roman" panose="02020603050405020304" pitchFamily="18" charset="0"/>
              <a:cs typeface="Times New Roman" panose="02020603050405020304" pitchFamily="18" charset="0"/>
            </a:endParaRPr>
          </a:p>
          <a:p>
            <a:pPr algn="just"/>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57154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73336"/>
            <a:ext cx="10515600" cy="5703627"/>
          </a:xfrm>
        </p:spPr>
        <p:txBody>
          <a:bodyPr>
            <a:normAutofit lnSpcReduction="10000"/>
          </a:bodyPr>
          <a:lstStyle/>
          <a:p>
            <a:pPr algn="just"/>
            <a:r>
              <a:rPr lang="en-US" dirty="0" smtClean="0">
                <a:latin typeface="Times New Roman" panose="02020603050405020304" pitchFamily="18" charset="0"/>
                <a:cs typeface="Times New Roman" panose="02020603050405020304" pitchFamily="18" charset="0"/>
              </a:rPr>
              <a:t>Next states with poor SDPs are putting demand for higher funds with center thereby causing severe resource crunch for the center inform of growing various types of budgetary deficits of the centers. And finally growing inter-state disparity is a potential threat for stability of a federal nation like India.</a:t>
            </a:r>
          </a:p>
          <a:p>
            <a:pPr algn="just"/>
            <a:r>
              <a:rPr lang="en-US" dirty="0">
                <a:latin typeface="Times New Roman" panose="02020603050405020304" pitchFamily="18" charset="0"/>
                <a:cs typeface="Times New Roman" panose="02020603050405020304" pitchFamily="18" charset="0"/>
              </a:rPr>
              <a:t>In view of the above, urgent steps are needed on part of the center as well as states Governments to curb this menace. As a corrective measure, center must provide higher funds to economically backward/hills states as their shares in central divisible pool of taxes and grants. </a:t>
            </a:r>
            <a:endParaRPr lang="en-US" dirty="0" smtClean="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Further, economically poor/hill states like Bihar, U.P., M.P. Rajasthan, Assam, Tripura, Manipur etc. must mobilize adequate resources in commensurate to their respective tax/resources potential such that SDPs/per capita SDPs of these states are augmented.</a:t>
            </a:r>
          </a:p>
        </p:txBody>
      </p:sp>
    </p:spTree>
    <p:extLst>
      <p:ext uri="{BB962C8B-B14F-4D97-AF65-F5344CB8AC3E}">
        <p14:creationId xmlns:p14="http://schemas.microsoft.com/office/powerpoint/2010/main" val="8122536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14400"/>
            <a:ext cx="10515600" cy="5262563"/>
          </a:xfrm>
        </p:spPr>
        <p:txBody>
          <a:bodyPr/>
          <a:lstStyle/>
          <a:p>
            <a:pPr marL="0" indent="0" algn="ctr">
              <a:buNone/>
            </a:pPr>
            <a:endParaRPr lang="en-US" dirty="0" smtClean="0">
              <a:latin typeface="Georgia" panose="02040502050405020303" pitchFamily="18" charset="0"/>
            </a:endParaRPr>
          </a:p>
          <a:p>
            <a:pPr marL="0" indent="0" algn="ctr">
              <a:buNone/>
            </a:pPr>
            <a:endParaRPr lang="en-US" dirty="0">
              <a:latin typeface="Georgia" panose="02040502050405020303" pitchFamily="18" charset="0"/>
            </a:endParaRPr>
          </a:p>
          <a:p>
            <a:pPr marL="0" indent="0" algn="ctr">
              <a:buNone/>
            </a:pPr>
            <a:endParaRPr lang="en-US" dirty="0" smtClean="0">
              <a:latin typeface="Georgia" panose="02040502050405020303" pitchFamily="18" charset="0"/>
            </a:endParaRPr>
          </a:p>
          <a:p>
            <a:pPr marL="0" indent="0" algn="ctr">
              <a:buNone/>
            </a:pPr>
            <a:r>
              <a:rPr lang="en-US" sz="4800" dirty="0" smtClean="0">
                <a:latin typeface="Georgia" panose="02040502050405020303" pitchFamily="18" charset="0"/>
              </a:rPr>
              <a:t>Thank You</a:t>
            </a:r>
          </a:p>
          <a:p>
            <a:pPr marL="0" indent="0" algn="ctr">
              <a:buNone/>
            </a:pPr>
            <a:r>
              <a:rPr lang="en-US" dirty="0" smtClean="0">
                <a:latin typeface="Georgia" panose="02040502050405020303" pitchFamily="18" charset="0"/>
              </a:rPr>
              <a:t>Q &amp; A ??</a:t>
            </a:r>
          </a:p>
          <a:p>
            <a:pPr marL="0" indent="0" algn="ctr">
              <a:buNone/>
            </a:pPr>
            <a:r>
              <a:rPr lang="en-US" dirty="0" smtClean="0">
                <a:latin typeface="Georgia" panose="02040502050405020303" pitchFamily="18" charset="0"/>
              </a:rPr>
              <a:t>Email- </a:t>
            </a:r>
            <a:r>
              <a:rPr lang="en-US" dirty="0" smtClean="0">
                <a:latin typeface="Georgia" panose="02040502050405020303" pitchFamily="18" charset="0"/>
                <a:hlinkClick r:id="rId2"/>
              </a:rPr>
              <a:t>gaurecobhu@gmail.com</a:t>
            </a:r>
            <a:endParaRPr lang="en-US" dirty="0" smtClean="0">
              <a:latin typeface="Georgia" panose="02040502050405020303" pitchFamily="18" charset="0"/>
            </a:endParaRPr>
          </a:p>
          <a:p>
            <a:pPr marL="0" indent="0" algn="ctr">
              <a:buNone/>
            </a:pPr>
            <a:endParaRPr lang="en-US" dirty="0" smtClean="0">
              <a:latin typeface="Georgia" panose="02040502050405020303" pitchFamily="18" charset="0"/>
            </a:endParaRPr>
          </a:p>
          <a:p>
            <a:pPr marL="0" indent="0" algn="ctr">
              <a:buNone/>
            </a:pPr>
            <a:endParaRPr lang="en-US" dirty="0">
              <a:latin typeface="Georgia" panose="02040502050405020303" pitchFamily="18" charset="0"/>
            </a:endParaRPr>
          </a:p>
        </p:txBody>
      </p:sp>
    </p:spTree>
    <p:extLst>
      <p:ext uri="{BB962C8B-B14F-4D97-AF65-F5344CB8AC3E}">
        <p14:creationId xmlns:p14="http://schemas.microsoft.com/office/powerpoint/2010/main" val="19827466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549275"/>
          </a:xfrm>
        </p:spPr>
        <p:txBody>
          <a:bodyPr>
            <a:normAutofit fontScale="90000"/>
          </a:bodyPr>
          <a:lstStyle/>
          <a:p>
            <a:r>
              <a:rPr lang="en-US" dirty="0" smtClean="0">
                <a:latin typeface="Georgia" panose="02040502050405020303" pitchFamily="18" charset="0"/>
              </a:rPr>
              <a:t>Introduction</a:t>
            </a:r>
            <a:endParaRPr lang="en-US" dirty="0">
              <a:latin typeface="Georgia" panose="02040502050405020303" pitchFamily="18" charset="0"/>
            </a:endParaRPr>
          </a:p>
        </p:txBody>
      </p:sp>
      <p:sp>
        <p:nvSpPr>
          <p:cNvPr id="3" name="Content Placeholder 2"/>
          <p:cNvSpPr>
            <a:spLocks noGrp="1"/>
          </p:cNvSpPr>
          <p:nvPr>
            <p:ph idx="1"/>
          </p:nvPr>
        </p:nvSpPr>
        <p:spPr>
          <a:xfrm>
            <a:off x="838200" y="1129553"/>
            <a:ext cx="10515600" cy="5047410"/>
          </a:xfrm>
        </p:spPr>
        <p:txBody>
          <a:bodyPr>
            <a:normAutofit/>
          </a:bodyPr>
          <a:lstStyle/>
          <a:p>
            <a:pPr algn="just"/>
            <a:r>
              <a:rPr lang="en-US" dirty="0">
                <a:latin typeface="Times New Roman" panose="02020603050405020304" pitchFamily="18" charset="0"/>
                <a:cs typeface="Times New Roman" panose="02020603050405020304" pitchFamily="18" charset="0"/>
              </a:rPr>
              <a:t>Rectification of existing inter-states disparities has been the focal theme among one of the most cherished objectives of the Central Government and states. In this connection steps have been initiated by the Union Government</a:t>
            </a:r>
            <a:r>
              <a:rPr lang="en-US" dirty="0" smtClean="0">
                <a:latin typeface="Times New Roman" panose="02020603050405020304" pitchFamily="18" charset="0"/>
                <a:cs typeface="Times New Roman" panose="02020603050405020304" pitchFamily="18" charset="0"/>
              </a:rPr>
              <a:t>.</a:t>
            </a:r>
          </a:p>
          <a:p>
            <a:pPr algn="just"/>
            <a:r>
              <a:rPr lang="en-US" dirty="0">
                <a:latin typeface="Times New Roman" panose="02020603050405020304" pitchFamily="18" charset="0"/>
                <a:cs typeface="Times New Roman" panose="02020603050405020304" pitchFamily="18" charset="0"/>
              </a:rPr>
              <a:t>For instance, Finance Commissions (www.fincomindia.nic.in), the statutory body, in its scheme of devolution of funds by way of tax &amp; grants share for the states, have given due focus to mitigate horizontal inequalities among the states</a:t>
            </a:r>
            <a:r>
              <a:rPr lang="en-US" dirty="0" smtClean="0">
                <a:latin typeface="Times New Roman" panose="02020603050405020304" pitchFamily="18" charset="0"/>
                <a:cs typeface="Times New Roman" panose="02020603050405020304" pitchFamily="18" charset="0"/>
              </a:rPr>
              <a:t>.</a:t>
            </a:r>
          </a:p>
          <a:p>
            <a:pPr algn="just"/>
            <a:r>
              <a:rPr lang="en-US" dirty="0">
                <a:latin typeface="Times New Roman" panose="02020603050405020304" pitchFamily="18" charset="0"/>
                <a:cs typeface="Times New Roman" panose="02020603050405020304" pitchFamily="18" charset="0"/>
              </a:rPr>
              <a:t>Similarly, the Planning </a:t>
            </a:r>
            <a:r>
              <a:rPr lang="en-US" dirty="0" smtClean="0">
                <a:latin typeface="Times New Roman" panose="02020603050405020304" pitchFamily="18" charset="0"/>
                <a:cs typeface="Times New Roman" panose="02020603050405020304" pitchFamily="18" charset="0"/>
              </a:rPr>
              <a:t>Commission(http</a:t>
            </a:r>
            <a:r>
              <a:rPr lang="en-US" dirty="0">
                <a:latin typeface="Times New Roman" panose="02020603050405020304" pitchFamily="18" charset="0"/>
                <a:cs typeface="Times New Roman" panose="02020603050405020304" pitchFamily="18" charset="0"/>
              </a:rPr>
              <a:t>://planningcommission.nic.in) in its scheme of devolution of funds by way of grants and loans, has assigned due weightage to bridge the gap among economically affluent states, backward states and hill-states.</a:t>
            </a:r>
          </a:p>
        </p:txBody>
      </p:sp>
    </p:spTree>
    <p:extLst>
      <p:ext uri="{BB962C8B-B14F-4D97-AF65-F5344CB8AC3E}">
        <p14:creationId xmlns:p14="http://schemas.microsoft.com/office/powerpoint/2010/main" val="39652877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22729"/>
            <a:ext cx="10515600" cy="5854234"/>
          </a:xfrm>
        </p:spPr>
        <p:txBody>
          <a:bodyPr>
            <a:normAutofit lnSpcReduction="10000"/>
          </a:bodyPr>
          <a:lstStyle/>
          <a:p>
            <a:pPr algn="just"/>
            <a:r>
              <a:rPr lang="en-US" dirty="0">
                <a:latin typeface="Times New Roman" panose="02020603050405020304" pitchFamily="18" charset="0"/>
                <a:cs typeface="Times New Roman" panose="02020603050405020304" pitchFamily="18" charset="0"/>
              </a:rPr>
              <a:t>Despite of these efforts at national level, inter-state disparities in India have risen. For instance, the World Bank (2006) in its reported entitled, “</a:t>
            </a:r>
            <a:r>
              <a:rPr lang="en-US" i="1" dirty="0">
                <a:latin typeface="Times New Roman" panose="02020603050405020304" pitchFamily="18" charset="0"/>
                <a:cs typeface="Times New Roman" panose="02020603050405020304" pitchFamily="18" charset="0"/>
              </a:rPr>
              <a:t>India-Inclusive Growth and Service Delivery: Building of India’s Success</a:t>
            </a:r>
            <a:r>
              <a:rPr lang="en-US" dirty="0">
                <a:latin typeface="Times New Roman" panose="02020603050405020304" pitchFamily="18" charset="0"/>
                <a:cs typeface="Times New Roman" panose="02020603050405020304" pitchFamily="18" charset="0"/>
              </a:rPr>
              <a:t>” has observed sharp differentiation across states since the early 1990s reflects acceleration of growth in some states but declaration in others</a:t>
            </a:r>
            <a:r>
              <a:rPr lang="en-US" dirty="0" smtClean="0">
                <a:latin typeface="Times New Roman" panose="02020603050405020304" pitchFamily="18" charset="0"/>
                <a:cs typeface="Times New Roman" panose="02020603050405020304" pitchFamily="18" charset="0"/>
              </a:rPr>
              <a:t>.</a:t>
            </a:r>
          </a:p>
          <a:p>
            <a:pPr algn="just"/>
            <a:r>
              <a:rPr lang="en-US" dirty="0">
                <a:latin typeface="Times New Roman" panose="02020603050405020304" pitchFamily="18" charset="0"/>
                <a:cs typeface="Times New Roman" panose="02020603050405020304" pitchFamily="18" charset="0"/>
              </a:rPr>
              <a:t>The report further adds that more worryingly, growth failed to pick up in states such as Bihar, Orissa and U.P. that were initially poor to start with, with the result that the gap in performance between India’s rich and poor states widened dramatically during the 1990s</a:t>
            </a:r>
            <a:r>
              <a:rPr lang="en-US" dirty="0" smtClean="0">
                <a:latin typeface="Times New Roman" panose="02020603050405020304" pitchFamily="18" charset="0"/>
                <a:cs typeface="Times New Roman" panose="02020603050405020304" pitchFamily="18" charset="0"/>
              </a:rPr>
              <a:t>.</a:t>
            </a:r>
          </a:p>
          <a:p>
            <a:pPr algn="just"/>
            <a:r>
              <a:rPr lang="en-US" dirty="0">
                <a:latin typeface="Times New Roman" panose="02020603050405020304" pitchFamily="18" charset="0"/>
                <a:cs typeface="Times New Roman" panose="02020603050405020304" pitchFamily="18" charset="0"/>
              </a:rPr>
              <a:t>Since introduction of market-oriented economic reforms in 1991, no doubt, India has enjoyed an upsurge in GDP growth, in average annual terms. Nevertheless, the Indian Government will need to tackle major economic challenges and maintain the pace of economic reforms if the country is to continue on its path of economic development.</a:t>
            </a:r>
          </a:p>
        </p:txBody>
      </p:sp>
    </p:spTree>
    <p:extLst>
      <p:ext uri="{BB962C8B-B14F-4D97-AF65-F5344CB8AC3E}">
        <p14:creationId xmlns:p14="http://schemas.microsoft.com/office/powerpoint/2010/main" val="26052839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48235"/>
            <a:ext cx="10515600" cy="5728728"/>
          </a:xfrm>
        </p:spPr>
        <p:txBody>
          <a:bodyPr/>
          <a:lstStyle/>
          <a:p>
            <a:pPr algn="just"/>
            <a:r>
              <a:rPr lang="en-US" dirty="0">
                <a:latin typeface="Times New Roman" panose="02020603050405020304" pitchFamily="18" charset="0"/>
                <a:cs typeface="Times New Roman" panose="02020603050405020304" pitchFamily="18" charset="0"/>
              </a:rPr>
              <a:t>One such major challenge will be to attain balanced regional/inter-state growth and convergence in income across the states. Thus, factors accounting for long-run Indian growth trends are best understood from a regional standpoint and therefore, examining long-run growth trends and convergence across Indian states has considerable interest, not only analytically, but from view point of continuing economic reforms that have been undertaken since 1991.</a:t>
            </a:r>
            <a:endParaRPr lang="en-US" dirty="0" smtClean="0">
              <a:effectLst/>
              <a:latin typeface="Times New Roman" panose="02020603050405020304" pitchFamily="18" charset="0"/>
              <a:cs typeface="Times New Roman" panose="02020603050405020304" pitchFamily="18" charset="0"/>
            </a:endParaRPr>
          </a:p>
          <a:p>
            <a:pPr algn="just"/>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252709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47887"/>
          </a:xfrm>
        </p:spPr>
        <p:txBody>
          <a:bodyPr>
            <a:normAutofit fontScale="90000"/>
          </a:bodyPr>
          <a:lstStyle/>
          <a:p>
            <a:r>
              <a:rPr lang="en-US" dirty="0" smtClean="0">
                <a:latin typeface="Georgia" panose="02040502050405020303" pitchFamily="18" charset="0"/>
              </a:rPr>
              <a:t>Data and Methodology</a:t>
            </a:r>
            <a:endParaRPr lang="en-US" dirty="0">
              <a:latin typeface="Georgia" panose="02040502050405020303" pitchFamily="18" charset="0"/>
            </a:endParaRPr>
          </a:p>
        </p:txBody>
      </p:sp>
      <p:sp>
        <p:nvSpPr>
          <p:cNvPr id="3" name="Content Placeholder 2"/>
          <p:cNvSpPr>
            <a:spLocks noGrp="1"/>
          </p:cNvSpPr>
          <p:nvPr>
            <p:ph idx="1"/>
          </p:nvPr>
        </p:nvSpPr>
        <p:spPr>
          <a:xfrm>
            <a:off x="838200" y="1192306"/>
            <a:ext cx="10515600" cy="4984657"/>
          </a:xfrm>
        </p:spPr>
        <p:txBody>
          <a:bodyPr/>
          <a:lstStyle/>
          <a:p>
            <a:pPr algn="just"/>
            <a:r>
              <a:rPr lang="en-US" dirty="0">
                <a:latin typeface="Times New Roman" panose="02020603050405020304" pitchFamily="18" charset="0"/>
                <a:cs typeface="Times New Roman" panose="02020603050405020304" pitchFamily="18" charset="0"/>
              </a:rPr>
              <a:t>Data pertaining to SDPs for 20 Indian states for the period 1980-2012 have been taken from various issues of “Handbook of statistics on Indian Economy”, a Reserve Bank of India (RBI) publication (</a:t>
            </a:r>
            <a:r>
              <a:rPr lang="en-US" dirty="0">
                <a:latin typeface="Times New Roman" panose="02020603050405020304" pitchFamily="18" charset="0"/>
                <a:cs typeface="Times New Roman" panose="02020603050405020304" pitchFamily="18" charset="0"/>
                <a:hlinkClick r:id="rId2"/>
              </a:rPr>
              <a:t>http://www.rbi.org.in</a:t>
            </a:r>
            <a:r>
              <a:rPr lang="en-US" dirty="0" smtClean="0">
                <a:latin typeface="Times New Roman" panose="02020603050405020304" pitchFamily="18" charset="0"/>
                <a:cs typeface="Times New Roman" panose="02020603050405020304" pitchFamily="18" charset="0"/>
              </a:rPr>
              <a:t>).</a:t>
            </a:r>
          </a:p>
          <a:p>
            <a:pPr algn="just"/>
            <a:r>
              <a:rPr lang="en-US" dirty="0">
                <a:latin typeface="Times New Roman" panose="02020603050405020304" pitchFamily="18" charset="0"/>
                <a:cs typeface="Times New Roman" panose="02020603050405020304" pitchFamily="18" charset="0"/>
              </a:rPr>
              <a:t>SDPs data have been converted at base 1980-81 and at base 2004-05, in order to make them comparable. Regressions have been performed through Excel, and </a:t>
            </a:r>
            <a:r>
              <a:rPr lang="en-US" dirty="0" err="1">
                <a:latin typeface="Times New Roman" panose="02020603050405020304" pitchFamily="18" charset="0"/>
                <a:cs typeface="Times New Roman" panose="02020603050405020304" pitchFamily="18" charset="0"/>
              </a:rPr>
              <a:t>Eviews</a:t>
            </a:r>
            <a:r>
              <a:rPr lang="en-US" dirty="0">
                <a:latin typeface="Times New Roman" panose="02020603050405020304" pitchFamily="18" charset="0"/>
                <a:cs typeface="Times New Roman" panose="02020603050405020304" pitchFamily="18" charset="0"/>
              </a:rPr>
              <a:t>–6. </a:t>
            </a:r>
            <a:r>
              <a:rPr lang="en-US" dirty="0" err="1">
                <a:latin typeface="Times New Roman" panose="02020603050405020304" pitchFamily="18" charset="0"/>
                <a:cs typeface="Times New Roman" panose="02020603050405020304" pitchFamily="18" charset="0"/>
              </a:rPr>
              <a:t>Programmes</a:t>
            </a:r>
            <a:r>
              <a:rPr lang="en-US" dirty="0">
                <a:latin typeface="Times New Roman" panose="02020603050405020304" pitchFamily="18" charset="0"/>
                <a:cs typeface="Times New Roman" panose="02020603050405020304" pitchFamily="18" charset="0"/>
              </a:rPr>
              <a:t> have been developed in FORTRAN to estimate various inequality indices</a:t>
            </a:r>
            <a:r>
              <a:rPr lang="en-US" dirty="0" smtClean="0">
                <a:latin typeface="Times New Roman" panose="02020603050405020304" pitchFamily="18" charset="0"/>
                <a:cs typeface="Times New Roman" panose="02020603050405020304" pitchFamily="18" charset="0"/>
              </a:rPr>
              <a:t>.</a:t>
            </a:r>
          </a:p>
          <a:p>
            <a:pPr algn="just"/>
            <a:r>
              <a:rPr lang="en-US" dirty="0">
                <a:latin typeface="Times New Roman" panose="02020603050405020304" pitchFamily="18" charset="0"/>
                <a:cs typeface="Times New Roman" panose="02020603050405020304" pitchFamily="18" charset="0"/>
              </a:rPr>
              <a:t>The present study is based on several inequality </a:t>
            </a:r>
            <a:r>
              <a:rPr lang="en-US" dirty="0" err="1">
                <a:latin typeface="Times New Roman" panose="02020603050405020304" pitchFamily="18" charset="0"/>
                <a:cs typeface="Times New Roman" panose="02020603050405020304" pitchFamily="18" charset="0"/>
              </a:rPr>
              <a:t>indicies</a:t>
            </a:r>
            <a:r>
              <a:rPr lang="en-US" dirty="0">
                <a:latin typeface="Times New Roman" panose="02020603050405020304" pitchFamily="18" charset="0"/>
                <a:cs typeface="Times New Roman" panose="02020603050405020304" pitchFamily="18" charset="0"/>
              </a:rPr>
              <a:t> that are based on properties of Lorenz curve as </a:t>
            </a:r>
            <a:r>
              <a:rPr lang="en-US" dirty="0" err="1">
                <a:latin typeface="Times New Roman" panose="02020603050405020304" pitchFamily="18" charset="0"/>
                <a:cs typeface="Times New Roman" panose="02020603050405020304" pitchFamily="18" charset="0"/>
              </a:rPr>
              <a:t>Gini</a:t>
            </a:r>
            <a:r>
              <a:rPr lang="en-US" dirty="0">
                <a:latin typeface="Times New Roman" panose="02020603050405020304" pitchFamily="18" charset="0"/>
                <a:cs typeface="Times New Roman" panose="02020603050405020304" pitchFamily="18" charset="0"/>
              </a:rPr>
              <a:t> coefficient, </a:t>
            </a:r>
            <a:r>
              <a:rPr lang="en-US" dirty="0" err="1">
                <a:latin typeface="Times New Roman" panose="02020603050405020304" pitchFamily="18" charset="0"/>
                <a:cs typeface="Times New Roman" panose="02020603050405020304" pitchFamily="18" charset="0"/>
              </a:rPr>
              <a:t>Theil</a:t>
            </a:r>
            <a:r>
              <a:rPr lang="en-US" dirty="0">
                <a:latin typeface="Times New Roman" panose="02020603050405020304" pitchFamily="18" charset="0"/>
                <a:cs typeface="Times New Roman" panose="02020603050405020304" pitchFamily="18" charset="0"/>
              </a:rPr>
              <a:t> inequality indices, Relative Mean Deviation (RMD), </a:t>
            </a:r>
            <a:r>
              <a:rPr lang="en-US" dirty="0" err="1">
                <a:latin typeface="Times New Roman" panose="02020603050405020304" pitchFamily="18" charset="0"/>
                <a:cs typeface="Times New Roman" panose="02020603050405020304" pitchFamily="18" charset="0"/>
              </a:rPr>
              <a:t>Kakwani</a:t>
            </a:r>
            <a:r>
              <a:rPr lang="en-US" dirty="0">
                <a:latin typeface="Times New Roman" panose="02020603050405020304" pitchFamily="18" charset="0"/>
                <a:cs typeface="Times New Roman" panose="02020603050405020304" pitchFamily="18" charset="0"/>
              </a:rPr>
              <a:t> inequality index.</a:t>
            </a:r>
          </a:p>
        </p:txBody>
      </p:sp>
    </p:spTree>
    <p:extLst>
      <p:ext uri="{BB962C8B-B14F-4D97-AF65-F5344CB8AC3E}">
        <p14:creationId xmlns:p14="http://schemas.microsoft.com/office/powerpoint/2010/main" val="25853563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76518"/>
            <a:ext cx="10515600" cy="5800445"/>
          </a:xfrm>
        </p:spPr>
        <p:txBody>
          <a:bodyPr/>
          <a:lstStyle/>
          <a:p>
            <a:pPr algn="just"/>
            <a:r>
              <a:rPr lang="en-US" dirty="0" err="1">
                <a:latin typeface="Times New Roman" panose="02020603050405020304" pitchFamily="18" charset="0"/>
                <a:cs typeface="Times New Roman" panose="02020603050405020304" pitchFamily="18" charset="0"/>
              </a:rPr>
              <a:t>Herfindahl’s</a:t>
            </a:r>
            <a:r>
              <a:rPr lang="en-US" dirty="0">
                <a:latin typeface="Times New Roman" panose="02020603050405020304" pitchFamily="18" charset="0"/>
                <a:cs typeface="Times New Roman" panose="02020603050405020304" pitchFamily="18" charset="0"/>
              </a:rPr>
              <a:t> indices (H</a:t>
            </a:r>
            <a:r>
              <a:rPr lang="en-US" baseline="-25000" dirty="0">
                <a:latin typeface="Times New Roman" panose="02020603050405020304" pitchFamily="18" charset="0"/>
                <a:cs typeface="Times New Roman" panose="02020603050405020304" pitchFamily="18" charset="0"/>
              </a:rPr>
              <a:t>1</a:t>
            </a:r>
            <a:r>
              <a:rPr lang="en-US" dirty="0">
                <a:latin typeface="Times New Roman" panose="02020603050405020304" pitchFamily="18" charset="0"/>
                <a:cs typeface="Times New Roman" panose="02020603050405020304" pitchFamily="18" charset="0"/>
              </a:rPr>
              <a:t>, H</a:t>
            </a:r>
            <a:r>
              <a:rPr lang="en-US" baseline="-25000" dirty="0">
                <a:latin typeface="Times New Roman" panose="02020603050405020304" pitchFamily="18" charset="0"/>
                <a:cs typeface="Times New Roman" panose="02020603050405020304" pitchFamily="18" charset="0"/>
              </a:rPr>
              <a:t>2</a:t>
            </a:r>
            <a:r>
              <a:rPr lang="en-US" dirty="0">
                <a:latin typeface="Times New Roman" panose="02020603050405020304" pitchFamily="18" charset="0"/>
                <a:cs typeface="Times New Roman" panose="02020603050405020304" pitchFamily="18" charset="0"/>
              </a:rPr>
              <a:t> and H</a:t>
            </a:r>
            <a:r>
              <a:rPr lang="en-US" baseline="-25000" dirty="0">
                <a:latin typeface="Times New Roman" panose="02020603050405020304" pitchFamily="18" charset="0"/>
                <a:cs typeface="Times New Roman" panose="02020603050405020304" pitchFamily="18" charset="0"/>
              </a:rPr>
              <a:t>3</a:t>
            </a:r>
            <a:r>
              <a:rPr lang="en-US" dirty="0">
                <a:latin typeface="Times New Roman" panose="02020603050405020304" pitchFamily="18" charset="0"/>
                <a:cs typeface="Times New Roman" panose="02020603050405020304" pitchFamily="18" charset="0"/>
              </a:rPr>
              <a:t>) have also been used to strengthen the present empirical investigation. </a:t>
            </a:r>
            <a:r>
              <a:rPr lang="en-US" dirty="0" err="1">
                <a:latin typeface="Times New Roman" panose="02020603050405020304" pitchFamily="18" charset="0"/>
                <a:cs typeface="Times New Roman" panose="02020603050405020304" pitchFamily="18" charset="0"/>
              </a:rPr>
              <a:t>Kuznet’s</a:t>
            </a:r>
            <a:r>
              <a:rPr lang="en-US" dirty="0">
                <a:latin typeface="Times New Roman" panose="02020603050405020304" pitchFamily="18" charset="0"/>
                <a:cs typeface="Times New Roman" panose="02020603050405020304" pitchFamily="18" charset="0"/>
              </a:rPr>
              <a:t> hypothesis has been tested for SDPs and its components with help of </a:t>
            </a:r>
            <a:r>
              <a:rPr lang="en-US" dirty="0" err="1">
                <a:latin typeface="Times New Roman" panose="02020603050405020304" pitchFamily="18" charset="0"/>
                <a:cs typeface="Times New Roman" panose="02020603050405020304" pitchFamily="18" charset="0"/>
              </a:rPr>
              <a:t>Gini</a:t>
            </a:r>
            <a:r>
              <a:rPr lang="en-US" dirty="0">
                <a:latin typeface="Times New Roman" panose="02020603050405020304" pitchFamily="18" charset="0"/>
                <a:cs typeface="Times New Roman" panose="02020603050405020304" pitchFamily="18" charset="0"/>
              </a:rPr>
              <a:t> coefficient. </a:t>
            </a:r>
            <a:endParaRPr lang="en-US" dirty="0" smtClean="0">
              <a:latin typeface="Times New Roman" panose="02020603050405020304" pitchFamily="18" charset="0"/>
              <a:cs typeface="Times New Roman" panose="02020603050405020304" pitchFamily="18" charset="0"/>
            </a:endParaRPr>
          </a:p>
          <a:p>
            <a:pPr algn="just"/>
            <a:r>
              <a:rPr lang="en-US" dirty="0">
                <a:latin typeface="Times New Roman" panose="02020603050405020304" pitchFamily="18" charset="0"/>
                <a:cs typeface="Times New Roman" panose="02020603050405020304" pitchFamily="18" charset="0"/>
              </a:rPr>
              <a:t>Further, trend and pattern in SDP of Indian states have been examined with help of slope and intercept </a:t>
            </a:r>
            <a:r>
              <a:rPr lang="en-US" dirty="0" err="1">
                <a:latin typeface="Times New Roman" panose="02020603050405020304" pitchFamily="18" charset="0"/>
                <a:cs typeface="Times New Roman" panose="02020603050405020304" pitchFamily="18" charset="0"/>
              </a:rPr>
              <a:t>duumy</a:t>
            </a:r>
            <a:r>
              <a:rPr lang="en-US" dirty="0">
                <a:latin typeface="Times New Roman" panose="02020603050405020304" pitchFamily="18" charset="0"/>
                <a:cs typeface="Times New Roman" panose="02020603050405020304" pitchFamily="18" charset="0"/>
              </a:rPr>
              <a:t> variable technique. In order to detect volatility in SDP, unit root test (ADF/PP) have been applied. Further, in order to detect structural breaks, if any , in time series data of SDPs, Clemente-</a:t>
            </a:r>
            <a:r>
              <a:rPr lang="en-US" dirty="0" err="1">
                <a:latin typeface="Times New Roman" panose="02020603050405020304" pitchFamily="18" charset="0"/>
                <a:cs typeface="Times New Roman" panose="02020603050405020304" pitchFamily="18" charset="0"/>
              </a:rPr>
              <a:t>Montances</a:t>
            </a:r>
            <a:r>
              <a:rPr lang="en-US" dirty="0">
                <a:latin typeface="Times New Roman" panose="02020603050405020304" pitchFamily="18" charset="0"/>
                <a:cs typeface="Times New Roman" panose="02020603050405020304" pitchFamily="18" charset="0"/>
              </a:rPr>
              <a:t>-Reyes Unit Root &amp; Structural break test, and ARCH/GARCH techniques also have been applied.</a:t>
            </a:r>
            <a:endParaRPr lang="en-US" dirty="0" smtClean="0">
              <a:effectLst/>
              <a:latin typeface="Times New Roman" panose="02020603050405020304" pitchFamily="18" charset="0"/>
              <a:cs typeface="Times New Roman" panose="02020603050405020304" pitchFamily="18" charset="0"/>
            </a:endParaRPr>
          </a:p>
          <a:p>
            <a:pPr algn="just"/>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9471127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Georgia" panose="02040502050405020303" pitchFamily="18" charset="0"/>
              </a:rPr>
              <a:t>Results and Discussion</a:t>
            </a:r>
            <a:endParaRPr lang="en-US" dirty="0">
              <a:latin typeface="Georgia" panose="02040502050405020303" pitchFamily="18" charset="0"/>
            </a:endParaRPr>
          </a:p>
        </p:txBody>
      </p:sp>
    </p:spTree>
    <p:extLst>
      <p:ext uri="{BB962C8B-B14F-4D97-AF65-F5344CB8AC3E}">
        <p14:creationId xmlns:p14="http://schemas.microsoft.com/office/powerpoint/2010/main" val="10010046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4237427812"/>
              </p:ext>
            </p:extLst>
          </p:nvPr>
        </p:nvGraphicFramePr>
        <p:xfrm>
          <a:off x="376519" y="679599"/>
          <a:ext cx="11367246" cy="5520690"/>
        </p:xfrm>
        <a:graphic>
          <a:graphicData uri="http://schemas.openxmlformats.org/drawingml/2006/table">
            <a:tbl>
              <a:tblPr firstRow="1" firstCol="1" bandRow="1">
                <a:tableStyleId>{5C22544A-7EE6-4342-B048-85BDC9FD1C3A}</a:tableStyleId>
              </a:tblPr>
              <a:tblGrid>
                <a:gridCol w="1755103"/>
                <a:gridCol w="1600507"/>
                <a:gridCol w="1827853"/>
                <a:gridCol w="1682354"/>
                <a:gridCol w="1677805"/>
                <a:gridCol w="1220841"/>
                <a:gridCol w="1602783"/>
              </a:tblGrid>
              <a:tr h="155920">
                <a:tc>
                  <a:txBody>
                    <a:bodyPr/>
                    <a:lstStyle/>
                    <a:p>
                      <a:pPr marL="0" marR="0">
                        <a:lnSpc>
                          <a:spcPct val="115000"/>
                        </a:lnSpc>
                        <a:spcBef>
                          <a:spcPts val="0"/>
                        </a:spcBef>
                        <a:spcAft>
                          <a:spcPts val="0"/>
                        </a:spcAft>
                      </a:pPr>
                      <a:r>
                        <a:rPr lang="en-US" sz="900" dirty="0">
                          <a:effectLst/>
                        </a:rPr>
                        <a:t>States</a:t>
                      </a:r>
                      <a:endParaRPr lang="en-US" sz="900" dirty="0">
                        <a:effectLst/>
                        <a:latin typeface="Calibri" panose="020F0502020204030204" pitchFamily="34" charset="0"/>
                        <a:ea typeface="Times New Roman" panose="02020603050405020304" pitchFamily="18" charset="0"/>
                        <a:cs typeface="Mangal"/>
                      </a:endParaRPr>
                    </a:p>
                  </a:txBody>
                  <a:tcPr marL="48648" marR="48648" marT="0" marB="0" anchor="ctr"/>
                </a:tc>
                <a:tc>
                  <a:txBody>
                    <a:bodyPr/>
                    <a:lstStyle/>
                    <a:p>
                      <a:pPr marL="0" marR="0" algn="just">
                        <a:lnSpc>
                          <a:spcPct val="115000"/>
                        </a:lnSpc>
                        <a:spcBef>
                          <a:spcPts val="0"/>
                        </a:spcBef>
                        <a:spcAft>
                          <a:spcPts val="0"/>
                        </a:spcAft>
                      </a:pPr>
                      <a:r>
                        <a:rPr lang="en-US" sz="900">
                          <a:effectLst/>
                        </a:rPr>
                        <a:t>Constant</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just">
                        <a:lnSpc>
                          <a:spcPct val="115000"/>
                        </a:lnSpc>
                        <a:spcBef>
                          <a:spcPts val="0"/>
                        </a:spcBef>
                        <a:spcAft>
                          <a:spcPts val="0"/>
                        </a:spcAft>
                      </a:pPr>
                      <a:r>
                        <a:rPr lang="en-US" sz="900">
                          <a:effectLst/>
                        </a:rPr>
                        <a:t>du</a:t>
                      </a:r>
                      <a:r>
                        <a:rPr lang="en-US" sz="900" baseline="-25000">
                          <a:effectLst/>
                        </a:rPr>
                        <a:t>1</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just">
                        <a:lnSpc>
                          <a:spcPct val="115000"/>
                        </a:lnSpc>
                        <a:spcBef>
                          <a:spcPts val="0"/>
                        </a:spcBef>
                        <a:spcAft>
                          <a:spcPts val="0"/>
                        </a:spcAft>
                      </a:pPr>
                      <a:r>
                        <a:rPr lang="en-US" sz="900">
                          <a:effectLst/>
                        </a:rPr>
                        <a:t>du</a:t>
                      </a:r>
                      <a:r>
                        <a:rPr lang="en-US" sz="900" baseline="-25000">
                          <a:effectLst/>
                        </a:rPr>
                        <a:t>2</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just">
                        <a:lnSpc>
                          <a:spcPct val="115000"/>
                        </a:lnSpc>
                        <a:spcBef>
                          <a:spcPts val="0"/>
                        </a:spcBef>
                        <a:spcAft>
                          <a:spcPts val="0"/>
                        </a:spcAft>
                      </a:pPr>
                      <a:r>
                        <a:rPr lang="en-US" sz="900">
                          <a:effectLst/>
                          <a:sym typeface="Symbol" panose="05050102010706020507" pitchFamily="18" charset="2"/>
                        </a:rPr>
                        <a:t></a:t>
                      </a:r>
                      <a:r>
                        <a:rPr lang="en-US" sz="900" baseline="30000">
                          <a:effectLst/>
                        </a:rPr>
                        <a:t>(-1)</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just">
                        <a:lnSpc>
                          <a:spcPct val="115000"/>
                        </a:lnSpc>
                        <a:spcBef>
                          <a:spcPts val="0"/>
                        </a:spcBef>
                        <a:spcAft>
                          <a:spcPts val="0"/>
                        </a:spcAft>
                      </a:pPr>
                      <a:r>
                        <a:rPr lang="en-US" sz="900">
                          <a:effectLst/>
                        </a:rPr>
                        <a:t>AR lags</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Optimal break years</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r>
              <a:tr h="311841">
                <a:tc>
                  <a:txBody>
                    <a:bodyPr/>
                    <a:lstStyle/>
                    <a:p>
                      <a:pPr marL="0" marR="0">
                        <a:lnSpc>
                          <a:spcPct val="115000"/>
                        </a:lnSpc>
                        <a:spcBef>
                          <a:spcPts val="0"/>
                        </a:spcBef>
                        <a:spcAft>
                          <a:spcPts val="0"/>
                        </a:spcAft>
                      </a:pPr>
                      <a:r>
                        <a:rPr lang="en-US" sz="900" dirty="0">
                          <a:effectLst/>
                        </a:rPr>
                        <a:t>A.P.</a:t>
                      </a:r>
                      <a:endParaRPr lang="en-US" sz="900" dirty="0">
                        <a:effectLst/>
                        <a:latin typeface="Calibri" panose="020F0502020204030204" pitchFamily="34" charset="0"/>
                        <a:ea typeface="Times New Roman" panose="02020603050405020304" pitchFamily="18" charset="0"/>
                        <a:cs typeface="Mangal"/>
                      </a:endParaRPr>
                    </a:p>
                  </a:txBody>
                  <a:tcPr marL="48648" marR="48648" marT="0" marB="0" anchor="ctr"/>
                </a:tc>
                <a:tc>
                  <a:txBody>
                    <a:bodyPr/>
                    <a:lstStyle/>
                    <a:p>
                      <a:pPr marL="0" marR="0" algn="ctr">
                        <a:lnSpc>
                          <a:spcPct val="115000"/>
                        </a:lnSpc>
                        <a:spcBef>
                          <a:spcPts val="0"/>
                        </a:spcBef>
                        <a:spcAft>
                          <a:spcPts val="0"/>
                        </a:spcAft>
                      </a:pPr>
                      <a:r>
                        <a:rPr lang="en-US" sz="900">
                          <a:effectLst/>
                        </a:rPr>
                        <a:t>3.040e+04</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117660.46</a:t>
                      </a:r>
                    </a:p>
                    <a:p>
                      <a:pPr marL="0" marR="0" algn="ctr">
                        <a:lnSpc>
                          <a:spcPct val="115000"/>
                        </a:lnSpc>
                        <a:spcBef>
                          <a:spcPts val="0"/>
                        </a:spcBef>
                        <a:spcAft>
                          <a:spcPts val="0"/>
                        </a:spcAft>
                      </a:pPr>
                      <a:r>
                        <a:rPr lang="en-US" sz="900">
                          <a:effectLst/>
                        </a:rPr>
                        <a:t>(5.078)</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dirty="0">
                          <a:effectLst/>
                        </a:rPr>
                        <a:t>269715.82</a:t>
                      </a:r>
                    </a:p>
                    <a:p>
                      <a:pPr marL="0" marR="0" algn="ctr">
                        <a:lnSpc>
                          <a:spcPct val="115000"/>
                        </a:lnSpc>
                        <a:spcBef>
                          <a:spcPts val="0"/>
                        </a:spcBef>
                        <a:spcAft>
                          <a:spcPts val="0"/>
                        </a:spcAft>
                      </a:pPr>
                      <a:r>
                        <a:rPr lang="en-US" sz="900" dirty="0">
                          <a:effectLst/>
                        </a:rPr>
                        <a:t>(9.086)</a:t>
                      </a:r>
                      <a:endParaRPr lang="en-US" sz="900" dirty="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-0.8358</a:t>
                      </a:r>
                    </a:p>
                    <a:p>
                      <a:pPr marL="0" marR="0" algn="ctr">
                        <a:lnSpc>
                          <a:spcPct val="115000"/>
                        </a:lnSpc>
                        <a:spcBef>
                          <a:spcPts val="0"/>
                        </a:spcBef>
                        <a:spcAft>
                          <a:spcPts val="0"/>
                        </a:spcAft>
                      </a:pPr>
                      <a:r>
                        <a:rPr lang="en-US" sz="900">
                          <a:effectLst/>
                        </a:rPr>
                        <a:t>(-1.221)</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5</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1996, 2006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r>
              <a:tr h="152522">
                <a:tc>
                  <a:txBody>
                    <a:bodyPr/>
                    <a:lstStyle/>
                    <a:p>
                      <a:pPr marL="0" marR="0">
                        <a:lnSpc>
                          <a:spcPct val="115000"/>
                        </a:lnSpc>
                        <a:spcBef>
                          <a:spcPts val="0"/>
                        </a:spcBef>
                        <a:spcAft>
                          <a:spcPts val="0"/>
                        </a:spcAft>
                      </a:pPr>
                      <a:r>
                        <a:rPr lang="en-US" sz="900">
                          <a:effectLst/>
                        </a:rPr>
                        <a:t>Assam</a:t>
                      </a:r>
                      <a:endParaRPr lang="en-US" sz="900">
                        <a:effectLst/>
                        <a:latin typeface="Calibri" panose="020F0502020204030204" pitchFamily="34" charset="0"/>
                        <a:ea typeface="Times New Roman" panose="02020603050405020304" pitchFamily="18" charset="0"/>
                        <a:cs typeface="Mangal"/>
                      </a:endParaRPr>
                    </a:p>
                  </a:txBody>
                  <a:tcPr marL="48648" marR="48648" marT="0" marB="0" anchor="ctr"/>
                </a:tc>
                <a:tc>
                  <a:txBody>
                    <a:bodyPr/>
                    <a:lstStyle/>
                    <a:p>
                      <a:pPr marL="0" marR="0" algn="ctr">
                        <a:lnSpc>
                          <a:spcPct val="115000"/>
                        </a:lnSpc>
                        <a:spcBef>
                          <a:spcPts val="0"/>
                        </a:spcBef>
                        <a:spcAft>
                          <a:spcPts val="0"/>
                        </a:spcAft>
                      </a:pPr>
                      <a:r>
                        <a:rPr lang="en-US" sz="900">
                          <a:effectLst/>
                        </a:rPr>
                        <a:t>9800.16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25779.68</a:t>
                      </a:r>
                    </a:p>
                    <a:p>
                      <a:pPr marL="0" marR="0" algn="ctr">
                        <a:lnSpc>
                          <a:spcPct val="115000"/>
                        </a:lnSpc>
                        <a:spcBef>
                          <a:spcPts val="0"/>
                        </a:spcBef>
                        <a:spcAft>
                          <a:spcPts val="0"/>
                        </a:spcAft>
                      </a:pPr>
                      <a:r>
                        <a:rPr lang="en-US" sz="900">
                          <a:effectLst/>
                        </a:rPr>
                        <a:t>(5.511)</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46457.15</a:t>
                      </a:r>
                    </a:p>
                    <a:p>
                      <a:pPr marL="0" marR="0" algn="ctr">
                        <a:lnSpc>
                          <a:spcPct val="115000"/>
                        </a:lnSpc>
                        <a:spcBef>
                          <a:spcPts val="0"/>
                        </a:spcBef>
                        <a:spcAft>
                          <a:spcPts val="0"/>
                        </a:spcAft>
                      </a:pPr>
                      <a:r>
                        <a:rPr lang="en-US" sz="900">
                          <a:effectLst/>
                        </a:rPr>
                        <a:t>(7.753)</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-0.4615</a:t>
                      </a:r>
                    </a:p>
                    <a:p>
                      <a:pPr marL="0" marR="0" algn="ctr">
                        <a:lnSpc>
                          <a:spcPct val="115000"/>
                        </a:lnSpc>
                        <a:spcBef>
                          <a:spcPts val="0"/>
                        </a:spcBef>
                        <a:spcAft>
                          <a:spcPts val="0"/>
                        </a:spcAft>
                      </a:pPr>
                      <a:r>
                        <a:rPr lang="en-US" sz="900">
                          <a:effectLst/>
                        </a:rPr>
                        <a:t>(-2.101)</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1996, 2006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r>
              <a:tr h="311841">
                <a:tc>
                  <a:txBody>
                    <a:bodyPr/>
                    <a:lstStyle/>
                    <a:p>
                      <a:pPr marL="0" marR="0">
                        <a:lnSpc>
                          <a:spcPct val="115000"/>
                        </a:lnSpc>
                        <a:spcBef>
                          <a:spcPts val="0"/>
                        </a:spcBef>
                        <a:spcAft>
                          <a:spcPts val="0"/>
                        </a:spcAft>
                      </a:pPr>
                      <a:r>
                        <a:rPr lang="en-US" sz="900">
                          <a:effectLst/>
                        </a:rPr>
                        <a:t>Bihar</a:t>
                      </a:r>
                      <a:endParaRPr lang="en-US" sz="900">
                        <a:effectLst/>
                        <a:latin typeface="Calibri" panose="020F0502020204030204" pitchFamily="34" charset="0"/>
                        <a:ea typeface="Times New Roman" panose="02020603050405020304" pitchFamily="18" charset="0"/>
                        <a:cs typeface="Mangal"/>
                      </a:endParaRPr>
                    </a:p>
                  </a:txBody>
                  <a:tcPr marL="48648" marR="48648" marT="0" marB="0" anchor="ctr"/>
                </a:tc>
                <a:tc>
                  <a:txBody>
                    <a:bodyPr/>
                    <a:lstStyle/>
                    <a:p>
                      <a:pPr marL="0" marR="0" algn="ctr">
                        <a:lnSpc>
                          <a:spcPct val="115000"/>
                        </a:lnSpc>
                        <a:spcBef>
                          <a:spcPts val="0"/>
                        </a:spcBef>
                        <a:spcAft>
                          <a:spcPts val="0"/>
                        </a:spcAft>
                      </a:pPr>
                      <a:r>
                        <a:rPr lang="en-US" sz="900" dirty="0">
                          <a:effectLst/>
                        </a:rPr>
                        <a:t>1.583e+04</a:t>
                      </a:r>
                      <a:endParaRPr lang="en-US" sz="900" dirty="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39408.46</a:t>
                      </a:r>
                    </a:p>
                    <a:p>
                      <a:pPr marL="0" marR="0" algn="ctr">
                        <a:lnSpc>
                          <a:spcPct val="115000"/>
                        </a:lnSpc>
                        <a:spcBef>
                          <a:spcPts val="0"/>
                        </a:spcBef>
                        <a:spcAft>
                          <a:spcPts val="0"/>
                        </a:spcAft>
                      </a:pPr>
                      <a:r>
                        <a:rPr lang="en-US" sz="900">
                          <a:effectLst/>
                        </a:rPr>
                        <a:t>(4.228)</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92122.87</a:t>
                      </a:r>
                    </a:p>
                    <a:p>
                      <a:pPr marL="0" marR="0" algn="ctr">
                        <a:lnSpc>
                          <a:spcPct val="115000"/>
                        </a:lnSpc>
                        <a:spcBef>
                          <a:spcPts val="0"/>
                        </a:spcBef>
                        <a:spcAft>
                          <a:spcPts val="0"/>
                        </a:spcAft>
                      </a:pPr>
                      <a:r>
                        <a:rPr lang="en-US" sz="900">
                          <a:effectLst/>
                        </a:rPr>
                        <a:t>(7.715)</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-1.2878</a:t>
                      </a:r>
                    </a:p>
                    <a:p>
                      <a:pPr marL="0" marR="0" algn="ctr">
                        <a:lnSpc>
                          <a:spcPct val="115000"/>
                        </a:lnSpc>
                        <a:spcBef>
                          <a:spcPts val="0"/>
                        </a:spcBef>
                        <a:spcAft>
                          <a:spcPts val="0"/>
                        </a:spcAft>
                      </a:pPr>
                      <a:r>
                        <a:rPr lang="en-US" sz="900">
                          <a:effectLst/>
                        </a:rPr>
                        <a:t>(-1.321)</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1996, 2006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r>
              <a:tr h="311841">
                <a:tc>
                  <a:txBody>
                    <a:bodyPr/>
                    <a:lstStyle/>
                    <a:p>
                      <a:pPr marL="0" marR="0">
                        <a:lnSpc>
                          <a:spcPct val="115000"/>
                        </a:lnSpc>
                        <a:spcBef>
                          <a:spcPts val="0"/>
                        </a:spcBef>
                        <a:spcAft>
                          <a:spcPts val="0"/>
                        </a:spcAft>
                      </a:pPr>
                      <a:r>
                        <a:rPr lang="en-US" sz="900">
                          <a:effectLst/>
                        </a:rPr>
                        <a:t>Gujarat</a:t>
                      </a:r>
                      <a:endParaRPr lang="en-US" sz="900">
                        <a:effectLst/>
                        <a:latin typeface="Calibri" panose="020F0502020204030204" pitchFamily="34" charset="0"/>
                        <a:ea typeface="Times New Roman" panose="02020603050405020304" pitchFamily="18" charset="0"/>
                        <a:cs typeface="Mangal"/>
                      </a:endParaRPr>
                    </a:p>
                  </a:txBody>
                  <a:tcPr marL="48648" marR="48648" marT="0" marB="0" anchor="ctr"/>
                </a:tc>
                <a:tc>
                  <a:txBody>
                    <a:bodyPr/>
                    <a:lstStyle/>
                    <a:p>
                      <a:pPr marL="0" marR="0" algn="ctr">
                        <a:lnSpc>
                          <a:spcPct val="115000"/>
                        </a:lnSpc>
                        <a:spcBef>
                          <a:spcPts val="0"/>
                        </a:spcBef>
                        <a:spcAft>
                          <a:spcPts val="0"/>
                        </a:spcAft>
                      </a:pPr>
                      <a:r>
                        <a:rPr lang="en-US" sz="900">
                          <a:effectLst/>
                        </a:rPr>
                        <a:t>3.356e+04</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113872.05</a:t>
                      </a:r>
                    </a:p>
                    <a:p>
                      <a:pPr marL="0" marR="0" algn="ctr">
                        <a:lnSpc>
                          <a:spcPct val="115000"/>
                        </a:lnSpc>
                        <a:spcBef>
                          <a:spcPts val="0"/>
                        </a:spcBef>
                        <a:spcAft>
                          <a:spcPts val="0"/>
                        </a:spcAft>
                      </a:pPr>
                      <a:r>
                        <a:rPr lang="en-US" sz="900">
                          <a:effectLst/>
                        </a:rPr>
                        <a:t>(5.472)</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245209.04</a:t>
                      </a:r>
                    </a:p>
                    <a:p>
                      <a:pPr marL="0" marR="0" algn="ctr">
                        <a:lnSpc>
                          <a:spcPct val="115000"/>
                        </a:lnSpc>
                        <a:spcBef>
                          <a:spcPts val="0"/>
                        </a:spcBef>
                        <a:spcAft>
                          <a:spcPts val="0"/>
                        </a:spcAft>
                      </a:pPr>
                      <a:r>
                        <a:rPr lang="en-US" sz="900">
                          <a:effectLst/>
                        </a:rPr>
                        <a:t>(8.624)</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-0.8023</a:t>
                      </a:r>
                    </a:p>
                    <a:p>
                      <a:pPr marL="0" marR="0" algn="ctr">
                        <a:lnSpc>
                          <a:spcPct val="115000"/>
                        </a:lnSpc>
                        <a:spcBef>
                          <a:spcPts val="0"/>
                        </a:spcBef>
                        <a:spcAft>
                          <a:spcPts val="0"/>
                        </a:spcAft>
                      </a:pPr>
                      <a:r>
                        <a:rPr lang="en-US" sz="900">
                          <a:effectLst/>
                        </a:rPr>
                        <a:t>(-3.638)</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1998, 2007</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r>
              <a:tr h="311841">
                <a:tc>
                  <a:txBody>
                    <a:bodyPr/>
                    <a:lstStyle/>
                    <a:p>
                      <a:pPr marL="0" marR="0">
                        <a:lnSpc>
                          <a:spcPct val="115000"/>
                        </a:lnSpc>
                        <a:spcBef>
                          <a:spcPts val="0"/>
                        </a:spcBef>
                        <a:spcAft>
                          <a:spcPts val="0"/>
                        </a:spcAft>
                      </a:pPr>
                      <a:r>
                        <a:rPr lang="en-US" sz="900">
                          <a:effectLst/>
                        </a:rPr>
                        <a:t>HP</a:t>
                      </a:r>
                      <a:endParaRPr lang="en-US" sz="900">
                        <a:effectLst/>
                        <a:latin typeface="Calibri" panose="020F0502020204030204" pitchFamily="34" charset="0"/>
                        <a:ea typeface="Times New Roman" panose="02020603050405020304" pitchFamily="18" charset="0"/>
                        <a:cs typeface="Mangal"/>
                      </a:endParaRPr>
                    </a:p>
                  </a:txBody>
                  <a:tcPr marL="48648" marR="48648" marT="0" marB="0" anchor="ctr"/>
                </a:tc>
                <a:tc>
                  <a:txBody>
                    <a:bodyPr/>
                    <a:lstStyle/>
                    <a:p>
                      <a:pPr marL="0" marR="0" algn="ctr">
                        <a:lnSpc>
                          <a:spcPct val="115000"/>
                        </a:lnSpc>
                        <a:spcBef>
                          <a:spcPts val="0"/>
                        </a:spcBef>
                        <a:spcAft>
                          <a:spcPts val="0"/>
                        </a:spcAft>
                      </a:pPr>
                      <a:r>
                        <a:rPr lang="en-US" sz="900">
                          <a:effectLst/>
                        </a:rPr>
                        <a:t>3627.59</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13380.80</a:t>
                      </a:r>
                    </a:p>
                    <a:p>
                      <a:pPr marL="0" marR="0" algn="ctr">
                        <a:lnSpc>
                          <a:spcPct val="115000"/>
                        </a:lnSpc>
                        <a:spcBef>
                          <a:spcPts val="0"/>
                        </a:spcBef>
                        <a:spcAft>
                          <a:spcPts val="0"/>
                        </a:spcAft>
                      </a:pPr>
                      <a:r>
                        <a:rPr lang="en-US" sz="900">
                          <a:effectLst/>
                        </a:rPr>
                        <a:t>(6.304)</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20422.12</a:t>
                      </a:r>
                    </a:p>
                    <a:p>
                      <a:pPr marL="0" marR="0" algn="ctr">
                        <a:lnSpc>
                          <a:spcPct val="115000"/>
                        </a:lnSpc>
                        <a:spcBef>
                          <a:spcPts val="0"/>
                        </a:spcBef>
                        <a:spcAft>
                          <a:spcPts val="0"/>
                        </a:spcAft>
                      </a:pPr>
                      <a:r>
                        <a:rPr lang="en-US" sz="900">
                          <a:effectLst/>
                        </a:rPr>
                        <a:t>(7.570)</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dirty="0">
                          <a:effectLst/>
                        </a:rPr>
                        <a:t>-0.4735</a:t>
                      </a:r>
                    </a:p>
                    <a:p>
                      <a:pPr marL="0" marR="0" algn="ctr">
                        <a:lnSpc>
                          <a:spcPct val="115000"/>
                        </a:lnSpc>
                        <a:spcBef>
                          <a:spcPts val="0"/>
                        </a:spcBef>
                        <a:spcAft>
                          <a:spcPts val="0"/>
                        </a:spcAft>
                      </a:pPr>
                      <a:r>
                        <a:rPr lang="en-US" sz="900" dirty="0">
                          <a:effectLst/>
                        </a:rPr>
                        <a:t>(-2.095)</a:t>
                      </a:r>
                      <a:endParaRPr lang="en-US" sz="900" dirty="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1998, 2006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r>
              <a:tr h="311841">
                <a:tc>
                  <a:txBody>
                    <a:bodyPr/>
                    <a:lstStyle/>
                    <a:p>
                      <a:pPr marL="0" marR="0">
                        <a:lnSpc>
                          <a:spcPct val="115000"/>
                        </a:lnSpc>
                        <a:spcBef>
                          <a:spcPts val="0"/>
                        </a:spcBef>
                        <a:spcAft>
                          <a:spcPts val="0"/>
                        </a:spcAft>
                      </a:pPr>
                      <a:r>
                        <a:rPr lang="en-US" sz="900">
                          <a:effectLst/>
                        </a:rPr>
                        <a:t>J &amp; K</a:t>
                      </a:r>
                      <a:endParaRPr lang="en-US" sz="900">
                        <a:effectLst/>
                        <a:latin typeface="Calibri" panose="020F0502020204030204" pitchFamily="34" charset="0"/>
                        <a:ea typeface="Times New Roman" panose="02020603050405020304" pitchFamily="18" charset="0"/>
                        <a:cs typeface="Mangal"/>
                      </a:endParaRPr>
                    </a:p>
                  </a:txBody>
                  <a:tcPr marL="48648" marR="48648" marT="0" marB="0" anchor="ctr"/>
                </a:tc>
                <a:tc>
                  <a:txBody>
                    <a:bodyPr/>
                    <a:lstStyle/>
                    <a:p>
                      <a:pPr marL="0" marR="0" algn="ctr">
                        <a:lnSpc>
                          <a:spcPct val="115000"/>
                        </a:lnSpc>
                        <a:spcBef>
                          <a:spcPts val="0"/>
                        </a:spcBef>
                        <a:spcAft>
                          <a:spcPts val="0"/>
                        </a:spcAft>
                      </a:pPr>
                      <a:r>
                        <a:rPr lang="en-US" sz="900">
                          <a:effectLst/>
                        </a:rPr>
                        <a:t>4164.06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12239.82</a:t>
                      </a:r>
                    </a:p>
                    <a:p>
                      <a:pPr marL="0" marR="0" algn="ctr">
                        <a:lnSpc>
                          <a:spcPct val="115000"/>
                        </a:lnSpc>
                        <a:spcBef>
                          <a:spcPts val="0"/>
                        </a:spcBef>
                        <a:spcAft>
                          <a:spcPts val="0"/>
                        </a:spcAft>
                      </a:pPr>
                      <a:r>
                        <a:rPr lang="en-US" sz="900">
                          <a:effectLst/>
                        </a:rPr>
                        <a:t>(5.550)</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19962.49</a:t>
                      </a:r>
                    </a:p>
                    <a:p>
                      <a:pPr marL="0" marR="0" algn="ctr">
                        <a:lnSpc>
                          <a:spcPct val="115000"/>
                        </a:lnSpc>
                        <a:spcBef>
                          <a:spcPts val="0"/>
                        </a:spcBef>
                        <a:spcAft>
                          <a:spcPts val="0"/>
                        </a:spcAft>
                      </a:pPr>
                      <a:r>
                        <a:rPr lang="en-US" sz="900">
                          <a:effectLst/>
                        </a:rPr>
                        <a:t>(7.485)</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-0.3866</a:t>
                      </a:r>
                    </a:p>
                    <a:p>
                      <a:pPr marL="0" marR="0" algn="ctr">
                        <a:lnSpc>
                          <a:spcPct val="115000"/>
                        </a:lnSpc>
                        <a:spcBef>
                          <a:spcPts val="0"/>
                        </a:spcBef>
                        <a:spcAft>
                          <a:spcPts val="0"/>
                        </a:spcAft>
                      </a:pPr>
                      <a:r>
                        <a:rPr lang="en-US" sz="900">
                          <a:effectLst/>
                        </a:rPr>
                        <a:t>(-1.696)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1996, 2005</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r>
              <a:tr h="311841">
                <a:tc>
                  <a:txBody>
                    <a:bodyPr/>
                    <a:lstStyle/>
                    <a:p>
                      <a:pPr marL="0" marR="0">
                        <a:lnSpc>
                          <a:spcPct val="115000"/>
                        </a:lnSpc>
                        <a:spcBef>
                          <a:spcPts val="0"/>
                        </a:spcBef>
                        <a:spcAft>
                          <a:spcPts val="0"/>
                        </a:spcAft>
                      </a:pPr>
                      <a:r>
                        <a:rPr lang="en-US" sz="900" dirty="0">
                          <a:effectLst/>
                        </a:rPr>
                        <a:t>Karnataka</a:t>
                      </a:r>
                      <a:endParaRPr lang="en-US" sz="900" dirty="0">
                        <a:effectLst/>
                        <a:latin typeface="Calibri" panose="020F0502020204030204" pitchFamily="34" charset="0"/>
                        <a:ea typeface="Times New Roman" panose="02020603050405020304" pitchFamily="18" charset="0"/>
                        <a:cs typeface="Mangal"/>
                      </a:endParaRPr>
                    </a:p>
                  </a:txBody>
                  <a:tcPr marL="48648" marR="48648" marT="0" marB="0" anchor="ctr"/>
                </a:tc>
                <a:tc>
                  <a:txBody>
                    <a:bodyPr/>
                    <a:lstStyle/>
                    <a:p>
                      <a:pPr marL="0" marR="0" algn="ctr">
                        <a:lnSpc>
                          <a:spcPct val="115000"/>
                        </a:lnSpc>
                        <a:spcBef>
                          <a:spcPts val="0"/>
                        </a:spcBef>
                        <a:spcAft>
                          <a:spcPts val="0"/>
                        </a:spcAft>
                      </a:pPr>
                      <a:r>
                        <a:rPr lang="en-US" sz="900">
                          <a:effectLst/>
                        </a:rPr>
                        <a:t>2.394e+04</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86910</a:t>
                      </a:r>
                    </a:p>
                    <a:p>
                      <a:pPr marL="0" marR="0" algn="ctr">
                        <a:lnSpc>
                          <a:spcPct val="115000"/>
                        </a:lnSpc>
                        <a:spcBef>
                          <a:spcPts val="0"/>
                        </a:spcBef>
                        <a:spcAft>
                          <a:spcPts val="0"/>
                        </a:spcAft>
                      </a:pPr>
                      <a:r>
                        <a:rPr lang="en-US" sz="900">
                          <a:effectLst/>
                        </a:rPr>
                        <a:t>(5.618)</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189222.15</a:t>
                      </a:r>
                    </a:p>
                    <a:p>
                      <a:pPr marL="0" marR="0" algn="ctr">
                        <a:lnSpc>
                          <a:spcPct val="115000"/>
                        </a:lnSpc>
                        <a:spcBef>
                          <a:spcPts val="0"/>
                        </a:spcBef>
                        <a:spcAft>
                          <a:spcPts val="0"/>
                        </a:spcAft>
                      </a:pPr>
                      <a:r>
                        <a:rPr lang="en-US" sz="900">
                          <a:effectLst/>
                        </a:rPr>
                        <a:t>(9.548)</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-0.6037</a:t>
                      </a:r>
                    </a:p>
                    <a:p>
                      <a:pPr marL="0" marR="0" algn="ctr">
                        <a:lnSpc>
                          <a:spcPct val="115000"/>
                        </a:lnSpc>
                        <a:spcBef>
                          <a:spcPts val="0"/>
                        </a:spcBef>
                        <a:spcAft>
                          <a:spcPts val="0"/>
                        </a:spcAft>
                      </a:pPr>
                      <a:r>
                        <a:rPr lang="en-US" sz="900">
                          <a:effectLst/>
                        </a:rPr>
                        <a:t>(-2.347)</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1996, 2006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r>
              <a:tr h="311841">
                <a:tc>
                  <a:txBody>
                    <a:bodyPr/>
                    <a:lstStyle/>
                    <a:p>
                      <a:pPr marL="0" marR="0">
                        <a:lnSpc>
                          <a:spcPct val="115000"/>
                        </a:lnSpc>
                        <a:spcBef>
                          <a:spcPts val="0"/>
                        </a:spcBef>
                        <a:spcAft>
                          <a:spcPts val="0"/>
                        </a:spcAft>
                      </a:pPr>
                      <a:r>
                        <a:rPr lang="en-US" sz="900">
                          <a:effectLst/>
                        </a:rPr>
                        <a:t>Kerala</a:t>
                      </a:r>
                      <a:endParaRPr lang="en-US" sz="900">
                        <a:effectLst/>
                        <a:latin typeface="Calibri" panose="020F0502020204030204" pitchFamily="34" charset="0"/>
                        <a:ea typeface="Times New Roman" panose="02020603050405020304" pitchFamily="18" charset="0"/>
                        <a:cs typeface="Mangal"/>
                      </a:endParaRPr>
                    </a:p>
                  </a:txBody>
                  <a:tcPr marL="48648" marR="48648" marT="0" marB="0" anchor="ctr"/>
                </a:tc>
                <a:tc>
                  <a:txBody>
                    <a:bodyPr/>
                    <a:lstStyle/>
                    <a:p>
                      <a:pPr marL="0" marR="0" algn="ctr">
                        <a:lnSpc>
                          <a:spcPct val="115000"/>
                        </a:lnSpc>
                        <a:spcBef>
                          <a:spcPts val="0"/>
                        </a:spcBef>
                        <a:spcAft>
                          <a:spcPts val="0"/>
                        </a:spcAft>
                      </a:pPr>
                      <a:r>
                        <a:rPr lang="en-US" sz="900">
                          <a:effectLst/>
                        </a:rPr>
                        <a:t>1.827e+04</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62408.32</a:t>
                      </a:r>
                    </a:p>
                    <a:p>
                      <a:pPr marL="0" marR="0" algn="ctr">
                        <a:lnSpc>
                          <a:spcPct val="115000"/>
                        </a:lnSpc>
                        <a:spcBef>
                          <a:spcPts val="0"/>
                        </a:spcBef>
                        <a:spcAft>
                          <a:spcPts val="0"/>
                        </a:spcAft>
                      </a:pPr>
                      <a:r>
                        <a:rPr lang="en-US" sz="900">
                          <a:effectLst/>
                        </a:rPr>
                        <a:t>(5.575)</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118583.07</a:t>
                      </a:r>
                    </a:p>
                    <a:p>
                      <a:pPr marL="0" marR="0" algn="ctr">
                        <a:lnSpc>
                          <a:spcPct val="115000"/>
                        </a:lnSpc>
                        <a:spcBef>
                          <a:spcPts val="0"/>
                        </a:spcBef>
                        <a:spcAft>
                          <a:spcPts val="0"/>
                        </a:spcAft>
                      </a:pPr>
                      <a:r>
                        <a:rPr lang="en-US" sz="900">
                          <a:effectLst/>
                        </a:rPr>
                        <a:t>(8.286)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-0.5162</a:t>
                      </a:r>
                    </a:p>
                    <a:p>
                      <a:pPr marL="0" marR="0" algn="ctr">
                        <a:lnSpc>
                          <a:spcPct val="115000"/>
                        </a:lnSpc>
                        <a:spcBef>
                          <a:spcPts val="0"/>
                        </a:spcBef>
                        <a:spcAft>
                          <a:spcPts val="0"/>
                        </a:spcAft>
                      </a:pPr>
                      <a:r>
                        <a:rPr lang="en-US" sz="900">
                          <a:effectLst/>
                        </a:rPr>
                        <a:t>(-2.113)</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1997, 2006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r>
              <a:tr h="311841">
                <a:tc>
                  <a:txBody>
                    <a:bodyPr/>
                    <a:lstStyle/>
                    <a:p>
                      <a:pPr marL="0" marR="0">
                        <a:lnSpc>
                          <a:spcPct val="115000"/>
                        </a:lnSpc>
                        <a:spcBef>
                          <a:spcPts val="0"/>
                        </a:spcBef>
                        <a:spcAft>
                          <a:spcPts val="0"/>
                        </a:spcAft>
                      </a:pPr>
                      <a:r>
                        <a:rPr lang="en-US" sz="900">
                          <a:effectLst/>
                        </a:rPr>
                        <a:t>M.P.</a:t>
                      </a:r>
                      <a:endParaRPr lang="en-US" sz="900">
                        <a:effectLst/>
                        <a:latin typeface="Calibri" panose="020F0502020204030204" pitchFamily="34" charset="0"/>
                        <a:ea typeface="Times New Roman" panose="02020603050405020304" pitchFamily="18" charset="0"/>
                        <a:cs typeface="Mangal"/>
                      </a:endParaRPr>
                    </a:p>
                  </a:txBody>
                  <a:tcPr marL="48648" marR="48648" marT="0" marB="0" anchor="ctr"/>
                </a:tc>
                <a:tc>
                  <a:txBody>
                    <a:bodyPr/>
                    <a:lstStyle/>
                    <a:p>
                      <a:pPr marL="0" marR="0" algn="ctr">
                        <a:lnSpc>
                          <a:spcPct val="115000"/>
                        </a:lnSpc>
                        <a:spcBef>
                          <a:spcPts val="0"/>
                        </a:spcBef>
                        <a:spcAft>
                          <a:spcPts val="0"/>
                        </a:spcAft>
                      </a:pPr>
                      <a:r>
                        <a:rPr lang="en-US" sz="900">
                          <a:effectLst/>
                        </a:rPr>
                        <a:t>9.581e+04</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342917.01</a:t>
                      </a:r>
                    </a:p>
                    <a:p>
                      <a:pPr marL="0" marR="0" algn="ctr">
                        <a:lnSpc>
                          <a:spcPct val="115000"/>
                        </a:lnSpc>
                        <a:spcBef>
                          <a:spcPts val="0"/>
                        </a:spcBef>
                        <a:spcAft>
                          <a:spcPts val="0"/>
                        </a:spcAft>
                      </a:pPr>
                      <a:r>
                        <a:rPr lang="en-US" sz="900">
                          <a:effectLst/>
                        </a:rPr>
                        <a:t>(7.446)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534878.03</a:t>
                      </a:r>
                    </a:p>
                    <a:p>
                      <a:pPr marL="0" marR="0" algn="ctr">
                        <a:lnSpc>
                          <a:spcPct val="115000"/>
                        </a:lnSpc>
                        <a:spcBef>
                          <a:spcPts val="0"/>
                        </a:spcBef>
                        <a:spcAft>
                          <a:spcPts val="0"/>
                        </a:spcAft>
                      </a:pPr>
                      <a:r>
                        <a:rPr lang="en-US" sz="900">
                          <a:effectLst/>
                        </a:rPr>
                        <a:t>(7.127)</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-0.0531</a:t>
                      </a:r>
                    </a:p>
                    <a:p>
                      <a:pPr marL="0" marR="0" algn="ctr">
                        <a:lnSpc>
                          <a:spcPct val="115000"/>
                        </a:lnSpc>
                        <a:spcBef>
                          <a:spcPts val="0"/>
                        </a:spcBef>
                        <a:spcAft>
                          <a:spcPts val="0"/>
                        </a:spcAft>
                      </a:pPr>
                      <a:r>
                        <a:rPr lang="en-US" sz="900">
                          <a:effectLst/>
                        </a:rPr>
                        <a:t>(-0.100)</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8</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2001, 2009</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r>
              <a:tr h="311841">
                <a:tc>
                  <a:txBody>
                    <a:bodyPr/>
                    <a:lstStyle/>
                    <a:p>
                      <a:pPr marL="0" marR="0">
                        <a:lnSpc>
                          <a:spcPct val="115000"/>
                        </a:lnSpc>
                        <a:spcBef>
                          <a:spcPts val="0"/>
                        </a:spcBef>
                        <a:spcAft>
                          <a:spcPts val="0"/>
                        </a:spcAft>
                      </a:pPr>
                      <a:r>
                        <a:rPr lang="en-US" sz="900">
                          <a:effectLst/>
                        </a:rPr>
                        <a:t>Maharashtra</a:t>
                      </a:r>
                      <a:endParaRPr lang="en-US" sz="900">
                        <a:effectLst/>
                        <a:latin typeface="Calibri" panose="020F0502020204030204" pitchFamily="34" charset="0"/>
                        <a:ea typeface="Times New Roman" panose="02020603050405020304" pitchFamily="18" charset="0"/>
                        <a:cs typeface="Mangal"/>
                      </a:endParaRPr>
                    </a:p>
                  </a:txBody>
                  <a:tcPr marL="48648" marR="48648" marT="0" marB="0" anchor="ctr"/>
                </a:tc>
                <a:tc>
                  <a:txBody>
                    <a:bodyPr/>
                    <a:lstStyle/>
                    <a:p>
                      <a:pPr marL="0" marR="0" algn="ctr">
                        <a:lnSpc>
                          <a:spcPct val="115000"/>
                        </a:lnSpc>
                        <a:spcBef>
                          <a:spcPts val="0"/>
                        </a:spcBef>
                        <a:spcAft>
                          <a:spcPts val="0"/>
                        </a:spcAft>
                      </a:pPr>
                      <a:r>
                        <a:rPr lang="en-US" sz="900">
                          <a:effectLst/>
                        </a:rPr>
                        <a:t>863.02</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2637.20</a:t>
                      </a:r>
                    </a:p>
                    <a:p>
                      <a:pPr marL="0" marR="0" algn="ctr">
                        <a:lnSpc>
                          <a:spcPct val="115000"/>
                        </a:lnSpc>
                        <a:spcBef>
                          <a:spcPts val="0"/>
                        </a:spcBef>
                        <a:spcAft>
                          <a:spcPts val="0"/>
                        </a:spcAft>
                      </a:pPr>
                      <a:r>
                        <a:rPr lang="en-US" sz="900">
                          <a:effectLst/>
                        </a:rPr>
                        <a:t>(7.707)</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3655.47</a:t>
                      </a:r>
                    </a:p>
                    <a:p>
                      <a:pPr marL="0" marR="0" algn="ctr">
                        <a:lnSpc>
                          <a:spcPct val="115000"/>
                        </a:lnSpc>
                        <a:spcBef>
                          <a:spcPts val="0"/>
                        </a:spcBef>
                        <a:spcAft>
                          <a:spcPts val="0"/>
                        </a:spcAft>
                      </a:pPr>
                      <a:r>
                        <a:rPr lang="en-US" sz="900">
                          <a:effectLst/>
                        </a:rPr>
                        <a:t>(8.339)</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-0.9860</a:t>
                      </a:r>
                    </a:p>
                    <a:p>
                      <a:pPr marL="0" marR="0" algn="ctr">
                        <a:lnSpc>
                          <a:spcPct val="115000"/>
                        </a:lnSpc>
                        <a:spcBef>
                          <a:spcPts val="0"/>
                        </a:spcBef>
                        <a:spcAft>
                          <a:spcPts val="0"/>
                        </a:spcAft>
                      </a:pPr>
                      <a:r>
                        <a:rPr lang="en-US" sz="900">
                          <a:effectLst/>
                        </a:rPr>
                        <a:t>(-1.388)</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7</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1996, 2006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r>
              <a:tr h="311841">
                <a:tc>
                  <a:txBody>
                    <a:bodyPr/>
                    <a:lstStyle/>
                    <a:p>
                      <a:pPr marL="0" marR="0">
                        <a:lnSpc>
                          <a:spcPct val="115000"/>
                        </a:lnSpc>
                        <a:spcBef>
                          <a:spcPts val="0"/>
                        </a:spcBef>
                        <a:spcAft>
                          <a:spcPts val="0"/>
                        </a:spcAft>
                      </a:pPr>
                      <a:r>
                        <a:rPr lang="en-US" sz="900" dirty="0">
                          <a:effectLst/>
                        </a:rPr>
                        <a:t>Manipur</a:t>
                      </a:r>
                      <a:endParaRPr lang="en-US" sz="900" dirty="0">
                        <a:effectLst/>
                        <a:latin typeface="Calibri" panose="020F0502020204030204" pitchFamily="34" charset="0"/>
                        <a:ea typeface="Times New Roman" panose="02020603050405020304" pitchFamily="18" charset="0"/>
                        <a:cs typeface="Mangal"/>
                      </a:endParaRPr>
                    </a:p>
                  </a:txBody>
                  <a:tcPr marL="48648" marR="48648" marT="0" marB="0" anchor="ctr"/>
                </a:tc>
                <a:tc>
                  <a:txBody>
                    <a:bodyPr/>
                    <a:lstStyle/>
                    <a:p>
                      <a:pPr marL="0" marR="0" algn="ctr">
                        <a:lnSpc>
                          <a:spcPct val="115000"/>
                        </a:lnSpc>
                        <a:spcBef>
                          <a:spcPts val="0"/>
                        </a:spcBef>
                        <a:spcAft>
                          <a:spcPts val="0"/>
                        </a:spcAft>
                      </a:pPr>
                      <a:r>
                        <a:rPr lang="en-US" sz="900">
                          <a:effectLst/>
                        </a:rPr>
                        <a:t>2.095e+04</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59798.94</a:t>
                      </a:r>
                    </a:p>
                    <a:p>
                      <a:pPr marL="0" marR="0" algn="ctr">
                        <a:lnSpc>
                          <a:spcPct val="115000"/>
                        </a:lnSpc>
                        <a:spcBef>
                          <a:spcPts val="0"/>
                        </a:spcBef>
                        <a:spcAft>
                          <a:spcPts val="0"/>
                        </a:spcAft>
                      </a:pPr>
                      <a:r>
                        <a:rPr lang="en-US" sz="900">
                          <a:effectLst/>
                        </a:rPr>
                        <a:t>(5.514)</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112043.57</a:t>
                      </a:r>
                    </a:p>
                    <a:p>
                      <a:pPr marL="0" marR="0" algn="ctr">
                        <a:lnSpc>
                          <a:spcPct val="115000"/>
                        </a:lnSpc>
                        <a:spcBef>
                          <a:spcPts val="0"/>
                        </a:spcBef>
                        <a:spcAft>
                          <a:spcPts val="0"/>
                        </a:spcAft>
                      </a:pPr>
                      <a:r>
                        <a:rPr lang="en-US" sz="900">
                          <a:effectLst/>
                        </a:rPr>
                        <a:t>(8.065)</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-1.7700</a:t>
                      </a:r>
                    </a:p>
                    <a:p>
                      <a:pPr marL="0" marR="0" algn="ctr">
                        <a:lnSpc>
                          <a:spcPct val="115000"/>
                        </a:lnSpc>
                        <a:spcBef>
                          <a:spcPts val="0"/>
                        </a:spcBef>
                        <a:spcAft>
                          <a:spcPts val="0"/>
                        </a:spcAft>
                      </a:pPr>
                      <a:r>
                        <a:rPr lang="en-US" sz="900">
                          <a:effectLst/>
                        </a:rPr>
                        <a:t>(-3.484)</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4</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1996, 2006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r>
              <a:tr h="311841">
                <a:tc>
                  <a:txBody>
                    <a:bodyPr/>
                    <a:lstStyle/>
                    <a:p>
                      <a:pPr marL="0" marR="0">
                        <a:lnSpc>
                          <a:spcPct val="115000"/>
                        </a:lnSpc>
                        <a:spcBef>
                          <a:spcPts val="0"/>
                        </a:spcBef>
                        <a:spcAft>
                          <a:spcPts val="0"/>
                        </a:spcAft>
                      </a:pPr>
                      <a:r>
                        <a:rPr lang="en-US" sz="900">
                          <a:effectLst/>
                        </a:rPr>
                        <a:t>Nagaland</a:t>
                      </a:r>
                      <a:endParaRPr lang="en-US" sz="900">
                        <a:effectLst/>
                        <a:latin typeface="Calibri" panose="020F0502020204030204" pitchFamily="34" charset="0"/>
                        <a:ea typeface="Times New Roman" panose="02020603050405020304" pitchFamily="18" charset="0"/>
                        <a:cs typeface="Mangal"/>
                      </a:endParaRPr>
                    </a:p>
                  </a:txBody>
                  <a:tcPr marL="48648" marR="48648" marT="0" marB="0" anchor="ctr"/>
                </a:tc>
                <a:tc>
                  <a:txBody>
                    <a:bodyPr/>
                    <a:lstStyle/>
                    <a:p>
                      <a:pPr marL="0" marR="0" algn="ctr">
                        <a:lnSpc>
                          <a:spcPct val="115000"/>
                        </a:lnSpc>
                        <a:spcBef>
                          <a:spcPts val="0"/>
                        </a:spcBef>
                        <a:spcAft>
                          <a:spcPts val="0"/>
                        </a:spcAft>
                      </a:pPr>
                      <a:r>
                        <a:rPr lang="en-US" sz="900">
                          <a:effectLst/>
                        </a:rPr>
                        <a:t>879.01</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3052.93</a:t>
                      </a:r>
                    </a:p>
                    <a:p>
                      <a:pPr marL="0" marR="0" algn="ctr">
                        <a:lnSpc>
                          <a:spcPct val="115000"/>
                        </a:lnSpc>
                        <a:spcBef>
                          <a:spcPts val="0"/>
                        </a:spcBef>
                        <a:spcAft>
                          <a:spcPts val="0"/>
                        </a:spcAft>
                      </a:pPr>
                      <a:r>
                        <a:rPr lang="en-US" sz="900">
                          <a:effectLst/>
                        </a:rPr>
                        <a:t>(6.102)</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4734.21</a:t>
                      </a:r>
                    </a:p>
                    <a:p>
                      <a:pPr marL="0" marR="0" algn="ctr">
                        <a:lnSpc>
                          <a:spcPct val="115000"/>
                        </a:lnSpc>
                        <a:spcBef>
                          <a:spcPts val="0"/>
                        </a:spcBef>
                        <a:spcAft>
                          <a:spcPts val="0"/>
                        </a:spcAft>
                      </a:pPr>
                      <a:r>
                        <a:rPr lang="en-US" sz="900">
                          <a:effectLst/>
                        </a:rPr>
                        <a:t>(7.838)</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-0.3813</a:t>
                      </a:r>
                    </a:p>
                    <a:p>
                      <a:pPr marL="0" marR="0" algn="ctr">
                        <a:lnSpc>
                          <a:spcPct val="115000"/>
                        </a:lnSpc>
                        <a:spcBef>
                          <a:spcPts val="0"/>
                        </a:spcBef>
                        <a:spcAft>
                          <a:spcPts val="0"/>
                        </a:spcAft>
                      </a:pPr>
                      <a:r>
                        <a:rPr lang="en-US" sz="900">
                          <a:effectLst/>
                        </a:rPr>
                        <a:t>(-1.298)</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1997, 2005</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r>
              <a:tr h="311841">
                <a:tc>
                  <a:txBody>
                    <a:bodyPr/>
                    <a:lstStyle/>
                    <a:p>
                      <a:pPr marL="0" marR="0">
                        <a:lnSpc>
                          <a:spcPct val="115000"/>
                        </a:lnSpc>
                        <a:spcBef>
                          <a:spcPts val="0"/>
                        </a:spcBef>
                        <a:spcAft>
                          <a:spcPts val="0"/>
                        </a:spcAft>
                      </a:pPr>
                      <a:r>
                        <a:rPr lang="en-US" sz="900">
                          <a:effectLst/>
                        </a:rPr>
                        <a:t>Punjab</a:t>
                      </a:r>
                      <a:endParaRPr lang="en-US" sz="900">
                        <a:effectLst/>
                        <a:latin typeface="Calibri" panose="020F0502020204030204" pitchFamily="34" charset="0"/>
                        <a:ea typeface="Times New Roman" panose="02020603050405020304" pitchFamily="18" charset="0"/>
                        <a:cs typeface="Mangal"/>
                      </a:endParaRPr>
                    </a:p>
                  </a:txBody>
                  <a:tcPr marL="48648" marR="48648" marT="0" marB="0" anchor="ctr"/>
                </a:tc>
                <a:tc>
                  <a:txBody>
                    <a:bodyPr/>
                    <a:lstStyle/>
                    <a:p>
                      <a:pPr marL="0" marR="0" algn="ctr">
                        <a:lnSpc>
                          <a:spcPct val="115000"/>
                        </a:lnSpc>
                        <a:spcBef>
                          <a:spcPts val="0"/>
                        </a:spcBef>
                        <a:spcAft>
                          <a:spcPts val="0"/>
                        </a:spcAft>
                      </a:pPr>
                      <a:r>
                        <a:rPr lang="en-US" sz="900">
                          <a:effectLst/>
                        </a:rPr>
                        <a:t>1.661e+04</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52003.47</a:t>
                      </a:r>
                    </a:p>
                    <a:p>
                      <a:pPr marL="0" marR="0" algn="ctr">
                        <a:lnSpc>
                          <a:spcPct val="115000"/>
                        </a:lnSpc>
                        <a:spcBef>
                          <a:spcPts val="0"/>
                        </a:spcBef>
                        <a:spcAft>
                          <a:spcPts val="0"/>
                        </a:spcAft>
                      </a:pPr>
                      <a:r>
                        <a:rPr lang="en-US" sz="900">
                          <a:effectLst/>
                        </a:rPr>
                        <a:t>(5.905)</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100541.66</a:t>
                      </a:r>
                    </a:p>
                    <a:p>
                      <a:pPr marL="0" marR="0" algn="ctr">
                        <a:lnSpc>
                          <a:spcPct val="115000"/>
                        </a:lnSpc>
                        <a:spcBef>
                          <a:spcPts val="0"/>
                        </a:spcBef>
                        <a:spcAft>
                          <a:spcPts val="0"/>
                        </a:spcAft>
                      </a:pPr>
                      <a:r>
                        <a:rPr lang="en-US" sz="900">
                          <a:effectLst/>
                        </a:rPr>
                        <a:t>(8.913)</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-0.4800</a:t>
                      </a:r>
                    </a:p>
                    <a:p>
                      <a:pPr marL="0" marR="0" algn="ctr">
                        <a:lnSpc>
                          <a:spcPct val="115000"/>
                        </a:lnSpc>
                        <a:spcBef>
                          <a:spcPts val="0"/>
                        </a:spcBef>
                        <a:spcAft>
                          <a:spcPts val="0"/>
                        </a:spcAft>
                      </a:pPr>
                      <a:r>
                        <a:rPr lang="en-US" sz="900">
                          <a:effectLst/>
                        </a:rPr>
                        <a:t>(-1.931)</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1996, 2006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r>
              <a:tr h="311841">
                <a:tc>
                  <a:txBody>
                    <a:bodyPr/>
                    <a:lstStyle/>
                    <a:p>
                      <a:pPr marL="0" marR="0">
                        <a:lnSpc>
                          <a:spcPct val="115000"/>
                        </a:lnSpc>
                        <a:spcBef>
                          <a:spcPts val="0"/>
                        </a:spcBef>
                        <a:spcAft>
                          <a:spcPts val="0"/>
                        </a:spcAft>
                      </a:pPr>
                      <a:r>
                        <a:rPr lang="en-US" sz="900">
                          <a:effectLst/>
                        </a:rPr>
                        <a:t>Rajasthan</a:t>
                      </a:r>
                      <a:endParaRPr lang="en-US" sz="900">
                        <a:effectLst/>
                        <a:latin typeface="Calibri" panose="020F0502020204030204" pitchFamily="34" charset="0"/>
                        <a:ea typeface="Times New Roman" panose="02020603050405020304" pitchFamily="18" charset="0"/>
                        <a:cs typeface="Mangal"/>
                      </a:endParaRPr>
                    </a:p>
                  </a:txBody>
                  <a:tcPr marL="48648" marR="48648" marT="0" marB="0" anchor="ctr"/>
                </a:tc>
                <a:tc>
                  <a:txBody>
                    <a:bodyPr/>
                    <a:lstStyle/>
                    <a:p>
                      <a:pPr marL="0" marR="0" algn="ctr">
                        <a:lnSpc>
                          <a:spcPct val="115000"/>
                        </a:lnSpc>
                        <a:spcBef>
                          <a:spcPts val="0"/>
                        </a:spcBef>
                        <a:spcAft>
                          <a:spcPts val="0"/>
                        </a:spcAft>
                      </a:pPr>
                      <a:r>
                        <a:rPr lang="en-US" sz="900">
                          <a:effectLst/>
                        </a:rPr>
                        <a:t>2.003e+04</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68444.05</a:t>
                      </a:r>
                    </a:p>
                    <a:p>
                      <a:pPr marL="0" marR="0" algn="ctr">
                        <a:lnSpc>
                          <a:spcPct val="115000"/>
                        </a:lnSpc>
                        <a:spcBef>
                          <a:spcPts val="0"/>
                        </a:spcBef>
                        <a:spcAft>
                          <a:spcPts val="0"/>
                        </a:spcAft>
                      </a:pPr>
                      <a:r>
                        <a:rPr lang="en-US" sz="900">
                          <a:effectLst/>
                        </a:rPr>
                        <a:t>(4.538)</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149967.80</a:t>
                      </a:r>
                    </a:p>
                    <a:p>
                      <a:pPr marL="0" marR="0" algn="ctr">
                        <a:lnSpc>
                          <a:spcPct val="115000"/>
                        </a:lnSpc>
                        <a:spcBef>
                          <a:spcPts val="0"/>
                        </a:spcBef>
                        <a:spcAft>
                          <a:spcPts val="0"/>
                        </a:spcAft>
                      </a:pPr>
                      <a:r>
                        <a:rPr lang="en-US" sz="900">
                          <a:effectLst/>
                        </a:rPr>
                        <a:t>(7.762)</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-1.4980</a:t>
                      </a:r>
                    </a:p>
                    <a:p>
                      <a:pPr marL="0" marR="0" algn="ctr">
                        <a:lnSpc>
                          <a:spcPct val="115000"/>
                        </a:lnSpc>
                        <a:spcBef>
                          <a:spcPts val="0"/>
                        </a:spcBef>
                        <a:spcAft>
                          <a:spcPts val="0"/>
                        </a:spcAft>
                      </a:pPr>
                      <a:r>
                        <a:rPr lang="en-US" sz="900">
                          <a:effectLst/>
                        </a:rPr>
                        <a:t>(4.443)</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3</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1996, 2006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r>
              <a:tr h="311841">
                <a:tc>
                  <a:txBody>
                    <a:bodyPr/>
                    <a:lstStyle/>
                    <a:p>
                      <a:pPr marL="0" marR="0">
                        <a:lnSpc>
                          <a:spcPct val="115000"/>
                        </a:lnSpc>
                        <a:spcBef>
                          <a:spcPts val="0"/>
                        </a:spcBef>
                        <a:spcAft>
                          <a:spcPts val="0"/>
                        </a:spcAft>
                      </a:pPr>
                      <a:r>
                        <a:rPr lang="en-US" sz="900">
                          <a:effectLst/>
                        </a:rPr>
                        <a:t>Tamil Nadu</a:t>
                      </a:r>
                      <a:endParaRPr lang="en-US" sz="900">
                        <a:effectLst/>
                        <a:latin typeface="Calibri" panose="020F0502020204030204" pitchFamily="34" charset="0"/>
                        <a:ea typeface="Times New Roman" panose="02020603050405020304" pitchFamily="18" charset="0"/>
                        <a:cs typeface="Mangal"/>
                      </a:endParaRPr>
                    </a:p>
                  </a:txBody>
                  <a:tcPr marL="48648" marR="48648" marT="0" marB="0" anchor="ctr"/>
                </a:tc>
                <a:tc>
                  <a:txBody>
                    <a:bodyPr/>
                    <a:lstStyle/>
                    <a:p>
                      <a:pPr marL="0" marR="0" algn="ctr">
                        <a:lnSpc>
                          <a:spcPct val="115000"/>
                        </a:lnSpc>
                        <a:spcBef>
                          <a:spcPts val="0"/>
                        </a:spcBef>
                        <a:spcAft>
                          <a:spcPts val="0"/>
                        </a:spcAft>
                      </a:pPr>
                      <a:r>
                        <a:rPr lang="en-US" sz="900">
                          <a:effectLst/>
                        </a:rPr>
                        <a:t>3.250e+04</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115608.38</a:t>
                      </a:r>
                    </a:p>
                    <a:p>
                      <a:pPr marL="0" marR="0" algn="ctr">
                        <a:lnSpc>
                          <a:spcPct val="115000"/>
                        </a:lnSpc>
                        <a:spcBef>
                          <a:spcPts val="0"/>
                        </a:spcBef>
                        <a:spcAft>
                          <a:spcPts val="0"/>
                        </a:spcAft>
                      </a:pPr>
                      <a:r>
                        <a:rPr lang="en-US" sz="900">
                          <a:effectLst/>
                        </a:rPr>
                        <a:t>(5.203)</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261810.27</a:t>
                      </a:r>
                    </a:p>
                    <a:p>
                      <a:pPr marL="0" marR="0" algn="ctr">
                        <a:lnSpc>
                          <a:spcPct val="115000"/>
                        </a:lnSpc>
                        <a:spcBef>
                          <a:spcPts val="0"/>
                        </a:spcBef>
                        <a:spcAft>
                          <a:spcPts val="0"/>
                        </a:spcAft>
                      </a:pPr>
                      <a:r>
                        <a:rPr lang="en-US" sz="900">
                          <a:effectLst/>
                        </a:rPr>
                        <a:t>(9.198)</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-0.2231</a:t>
                      </a:r>
                    </a:p>
                    <a:p>
                      <a:pPr marL="0" marR="0" algn="ctr">
                        <a:lnSpc>
                          <a:spcPct val="115000"/>
                        </a:lnSpc>
                        <a:spcBef>
                          <a:spcPts val="0"/>
                        </a:spcBef>
                        <a:spcAft>
                          <a:spcPts val="0"/>
                        </a:spcAft>
                      </a:pPr>
                      <a:r>
                        <a:rPr lang="en-US" sz="900">
                          <a:effectLst/>
                        </a:rPr>
                        <a:t>(-0.264)</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7</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1996, 2006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r>
              <a:tr h="311841">
                <a:tc>
                  <a:txBody>
                    <a:bodyPr/>
                    <a:lstStyle/>
                    <a:p>
                      <a:pPr marL="0" marR="0">
                        <a:lnSpc>
                          <a:spcPct val="115000"/>
                        </a:lnSpc>
                        <a:spcBef>
                          <a:spcPts val="0"/>
                        </a:spcBef>
                        <a:spcAft>
                          <a:spcPts val="0"/>
                        </a:spcAft>
                      </a:pPr>
                      <a:r>
                        <a:rPr lang="en-US" sz="900">
                          <a:effectLst/>
                        </a:rPr>
                        <a:t>Tripura</a:t>
                      </a:r>
                      <a:endParaRPr lang="en-US" sz="900">
                        <a:effectLst/>
                        <a:latin typeface="Calibri" panose="020F0502020204030204" pitchFamily="34" charset="0"/>
                        <a:ea typeface="Times New Roman" panose="02020603050405020304" pitchFamily="18" charset="0"/>
                        <a:cs typeface="Mangal"/>
                      </a:endParaRPr>
                    </a:p>
                  </a:txBody>
                  <a:tcPr marL="48648" marR="48648" marT="0" marB="0" anchor="ctr"/>
                </a:tc>
                <a:tc>
                  <a:txBody>
                    <a:bodyPr/>
                    <a:lstStyle/>
                    <a:p>
                      <a:pPr marL="0" marR="0" algn="ctr">
                        <a:lnSpc>
                          <a:spcPct val="115000"/>
                        </a:lnSpc>
                        <a:spcBef>
                          <a:spcPts val="0"/>
                        </a:spcBef>
                        <a:spcAft>
                          <a:spcPts val="0"/>
                        </a:spcAft>
                      </a:pPr>
                      <a:r>
                        <a:rPr lang="en-US" sz="900">
                          <a:effectLst/>
                        </a:rPr>
                        <a:t>1492.93</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5347.16</a:t>
                      </a:r>
                    </a:p>
                    <a:p>
                      <a:pPr marL="0" marR="0" algn="ctr">
                        <a:lnSpc>
                          <a:spcPct val="115000"/>
                        </a:lnSpc>
                        <a:spcBef>
                          <a:spcPts val="0"/>
                        </a:spcBef>
                        <a:spcAft>
                          <a:spcPts val="0"/>
                        </a:spcAft>
                      </a:pPr>
                      <a:r>
                        <a:rPr lang="en-US" sz="900">
                          <a:effectLst/>
                        </a:rPr>
                        <a:t>(7.110)</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6819.13</a:t>
                      </a:r>
                    </a:p>
                    <a:p>
                      <a:pPr marL="0" marR="0" algn="ctr">
                        <a:lnSpc>
                          <a:spcPct val="115000"/>
                        </a:lnSpc>
                        <a:spcBef>
                          <a:spcPts val="0"/>
                        </a:spcBef>
                        <a:spcAft>
                          <a:spcPts val="0"/>
                        </a:spcAft>
                      </a:pPr>
                      <a:r>
                        <a:rPr lang="en-US" sz="900">
                          <a:effectLst/>
                        </a:rPr>
                        <a:t>(7.206)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-0.9189</a:t>
                      </a:r>
                    </a:p>
                    <a:p>
                      <a:pPr marL="0" marR="0" algn="ctr">
                        <a:lnSpc>
                          <a:spcPct val="115000"/>
                        </a:lnSpc>
                        <a:spcBef>
                          <a:spcPts val="0"/>
                        </a:spcBef>
                        <a:spcAft>
                          <a:spcPts val="0"/>
                        </a:spcAft>
                      </a:pPr>
                      <a:r>
                        <a:rPr lang="en-US" sz="900">
                          <a:effectLst/>
                        </a:rPr>
                        <a:t>(-0.1342)</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1999, 2006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r>
              <a:tr h="311841">
                <a:tc>
                  <a:txBody>
                    <a:bodyPr/>
                    <a:lstStyle/>
                    <a:p>
                      <a:pPr marL="0" marR="0">
                        <a:lnSpc>
                          <a:spcPct val="115000"/>
                        </a:lnSpc>
                        <a:spcBef>
                          <a:spcPts val="0"/>
                        </a:spcBef>
                        <a:spcAft>
                          <a:spcPts val="0"/>
                        </a:spcAft>
                      </a:pPr>
                      <a:r>
                        <a:rPr lang="en-US" sz="900">
                          <a:effectLst/>
                        </a:rPr>
                        <a:t>Uttar Pradesh</a:t>
                      </a:r>
                      <a:endParaRPr lang="en-US" sz="900">
                        <a:effectLst/>
                        <a:latin typeface="Calibri" panose="020F0502020204030204" pitchFamily="34" charset="0"/>
                        <a:ea typeface="Times New Roman" panose="02020603050405020304" pitchFamily="18" charset="0"/>
                        <a:cs typeface="Mangal"/>
                      </a:endParaRPr>
                    </a:p>
                  </a:txBody>
                  <a:tcPr marL="48648" marR="48648" marT="0" marB="0" anchor="ctr"/>
                </a:tc>
                <a:tc>
                  <a:txBody>
                    <a:bodyPr/>
                    <a:lstStyle/>
                    <a:p>
                      <a:pPr marL="0" marR="0" algn="ctr">
                        <a:lnSpc>
                          <a:spcPct val="115000"/>
                        </a:lnSpc>
                        <a:spcBef>
                          <a:spcPts val="0"/>
                        </a:spcBef>
                        <a:spcAft>
                          <a:spcPts val="0"/>
                        </a:spcAft>
                      </a:pPr>
                      <a:r>
                        <a:rPr lang="en-US" sz="900">
                          <a:effectLst/>
                        </a:rPr>
                        <a:t>4.836e+04</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135180.41</a:t>
                      </a:r>
                    </a:p>
                    <a:p>
                      <a:pPr marL="0" marR="0" algn="ctr">
                        <a:lnSpc>
                          <a:spcPct val="115000"/>
                        </a:lnSpc>
                        <a:spcBef>
                          <a:spcPts val="0"/>
                        </a:spcBef>
                        <a:spcAft>
                          <a:spcPts val="0"/>
                        </a:spcAft>
                      </a:pPr>
                      <a:r>
                        <a:rPr lang="en-US" sz="900">
                          <a:effectLst/>
                        </a:rPr>
                        <a:t>(5.732)</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255043.22</a:t>
                      </a:r>
                    </a:p>
                    <a:p>
                      <a:pPr marL="0" marR="0" algn="ctr">
                        <a:lnSpc>
                          <a:spcPct val="115000"/>
                        </a:lnSpc>
                        <a:spcBef>
                          <a:spcPts val="0"/>
                        </a:spcBef>
                        <a:spcAft>
                          <a:spcPts val="0"/>
                        </a:spcAft>
                      </a:pPr>
                      <a:r>
                        <a:rPr lang="en-US" sz="900">
                          <a:effectLst/>
                        </a:rPr>
                        <a:t>(8.441)</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-0.4567</a:t>
                      </a:r>
                    </a:p>
                    <a:p>
                      <a:pPr marL="0" marR="0" algn="ctr">
                        <a:lnSpc>
                          <a:spcPct val="115000"/>
                        </a:lnSpc>
                        <a:spcBef>
                          <a:spcPts val="0"/>
                        </a:spcBef>
                        <a:spcAft>
                          <a:spcPts val="0"/>
                        </a:spcAft>
                      </a:pPr>
                      <a:r>
                        <a:rPr lang="en-US" sz="900">
                          <a:effectLst/>
                        </a:rPr>
                        <a:t>(-1.956)</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a:effectLst/>
                        </a:rPr>
                        <a:t>0</a:t>
                      </a:r>
                      <a:endParaRPr lang="en-US" sz="900">
                        <a:effectLst/>
                        <a:latin typeface="Calibri" panose="020F0502020204030204" pitchFamily="34" charset="0"/>
                        <a:ea typeface="Times New Roman" panose="02020603050405020304" pitchFamily="18" charset="0"/>
                        <a:cs typeface="Mangal"/>
                      </a:endParaRPr>
                    </a:p>
                  </a:txBody>
                  <a:tcPr marL="48648" marR="48648" marT="0" marB="0"/>
                </a:tc>
                <a:tc>
                  <a:txBody>
                    <a:bodyPr/>
                    <a:lstStyle/>
                    <a:p>
                      <a:pPr marL="0" marR="0" algn="ctr">
                        <a:lnSpc>
                          <a:spcPct val="115000"/>
                        </a:lnSpc>
                        <a:spcBef>
                          <a:spcPts val="0"/>
                        </a:spcBef>
                        <a:spcAft>
                          <a:spcPts val="0"/>
                        </a:spcAft>
                      </a:pPr>
                      <a:r>
                        <a:rPr lang="en-US" sz="900" dirty="0">
                          <a:effectLst/>
                        </a:rPr>
                        <a:t>1996, 2006</a:t>
                      </a:r>
                      <a:endParaRPr lang="en-US" sz="900" dirty="0">
                        <a:effectLst/>
                        <a:latin typeface="Calibri" panose="020F0502020204030204" pitchFamily="34" charset="0"/>
                        <a:ea typeface="Times New Roman" panose="02020603050405020304" pitchFamily="18" charset="0"/>
                        <a:cs typeface="Mangal"/>
                      </a:endParaRPr>
                    </a:p>
                  </a:txBody>
                  <a:tcPr marL="48648" marR="48648" marT="0" marB="0"/>
                </a:tc>
              </a:tr>
            </a:tbl>
          </a:graphicData>
        </a:graphic>
      </p:graphicFrame>
      <p:sp>
        <p:nvSpPr>
          <p:cNvPr id="5" name="Rectangle 1"/>
          <p:cNvSpPr>
            <a:spLocks noChangeArrowheads="1"/>
          </p:cNvSpPr>
          <p:nvPr/>
        </p:nvSpPr>
        <p:spPr bwMode="auto">
          <a:xfrm>
            <a:off x="519953" y="387206"/>
            <a:ext cx="11099513" cy="2923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3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Table 1:  </a:t>
            </a:r>
            <a:r>
              <a:rPr kumimoji="0" lang="en-US"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Clemente-</a:t>
            </a:r>
            <a:r>
              <a:rPr kumimoji="0" lang="en-US" sz="1200" b="1"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Montances</a:t>
            </a:r>
            <a:r>
              <a:rPr kumimoji="0" lang="en-US"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-Reyes Unit Root and Structural Break test (Double mean shift </a:t>
            </a:r>
            <a:r>
              <a:rPr kumimoji="0" lang="en-US" sz="1200" b="1" i="0" u="none" strike="noStrike" cap="none" normalizeH="0" baseline="0" dirty="0" smtClean="0">
                <a:ln>
                  <a:noFill/>
                </a:ln>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rPr>
              <a:t>–</a:t>
            </a:r>
            <a:r>
              <a:rPr kumimoji="0" lang="en-US" sz="12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AO Model) for SDP (1980-2012) for Indian States : Regression Results</a:t>
            </a:r>
            <a:endParaRPr kumimoji="0" lang="en-US" sz="800" b="0" i="0" u="none" strike="noStrike" cap="none" normalizeH="0" baseline="0" dirty="0" smtClean="0">
              <a:ln>
                <a:noFill/>
              </a:ln>
              <a:solidFill>
                <a:schemeClr val="tx1"/>
              </a:solidFill>
              <a:effectLst/>
            </a:endParaRPr>
          </a:p>
        </p:txBody>
      </p:sp>
      <p:sp>
        <p:nvSpPr>
          <p:cNvPr id="6" name="Rectangle 5"/>
          <p:cNvSpPr/>
          <p:nvPr/>
        </p:nvSpPr>
        <p:spPr>
          <a:xfrm>
            <a:off x="1461247" y="6136813"/>
            <a:ext cx="6096000" cy="461665"/>
          </a:xfrm>
          <a:prstGeom prst="rect">
            <a:avLst/>
          </a:prstGeom>
        </p:spPr>
        <p:txBody>
          <a:bodyPr>
            <a:spAutoFit/>
          </a:bodyPr>
          <a:lstStyle/>
          <a:p>
            <a:pPr lvl="0" eaLnBrk="0" fontAlgn="base" hangingPunct="0">
              <a:spcBef>
                <a:spcPct val="0"/>
              </a:spcBef>
              <a:spcAft>
                <a:spcPct val="0"/>
              </a:spcAft>
            </a:pPr>
            <a:r>
              <a:rPr kumimoji="0" lang="en-US" sz="8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Note : </a:t>
            </a:r>
            <a:endParaRPr kumimoji="0" lang="en-US" sz="800" b="0" i="0" u="none" strike="noStrike" cap="none" normalizeH="0" baseline="0" dirty="0" smtClean="0">
              <a:ln>
                <a:noFill/>
              </a:ln>
              <a:solidFill>
                <a:schemeClr val="tx1"/>
              </a:solidFill>
              <a:effectLst/>
            </a:endParaRPr>
          </a:p>
          <a:p>
            <a:pPr lvl="0" eaLnBrk="0" fontAlgn="base" hangingPunct="0">
              <a:spcBef>
                <a:spcPct val="0"/>
              </a:spcBef>
              <a:spcAft>
                <a:spcPct val="0"/>
              </a:spcAft>
            </a:pPr>
            <a:r>
              <a:rPr kumimoji="0" lang="en-US" sz="8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 Figures in the </a:t>
            </a:r>
            <a:r>
              <a:rPr kumimoji="0" lang="en-US" sz="8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paranthesis</a:t>
            </a:r>
            <a:r>
              <a:rPr kumimoji="0" lang="en-US" sz="8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are t-valves</a:t>
            </a:r>
            <a:endParaRPr kumimoji="0" lang="en-US" sz="800" b="0" i="0" u="none" strike="noStrike" cap="none" normalizeH="0" baseline="0" dirty="0" smtClean="0">
              <a:ln>
                <a:noFill/>
              </a:ln>
              <a:solidFill>
                <a:schemeClr val="tx1"/>
              </a:solidFill>
              <a:effectLst/>
            </a:endParaRPr>
          </a:p>
          <a:p>
            <a:pPr lvl="0" eaLnBrk="0" fontAlgn="base" hangingPunct="0">
              <a:spcBef>
                <a:spcPct val="0"/>
              </a:spcBef>
              <a:spcAft>
                <a:spcPct val="0"/>
              </a:spcAft>
            </a:pPr>
            <a:r>
              <a:rPr kumimoji="0" lang="en-US" sz="8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(2) </a:t>
            </a:r>
            <a:r>
              <a:rPr kumimoji="0" lang="en-US" sz="8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dU</a:t>
            </a:r>
            <a:r>
              <a:rPr kumimoji="0" lang="en-US" sz="800" b="0" i="0" u="none" strike="noStrike" cap="none" normalizeH="0" baseline="-3000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a:t>
            </a:r>
            <a:r>
              <a:rPr kumimoji="0" lang="en-US" sz="8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US" sz="8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a:t>
            </a:r>
            <a:r>
              <a:rPr kumimoji="0" lang="en-US" sz="8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=1,2 pulse variables in HA corresponding to pulse variables i.e. </a:t>
            </a:r>
            <a:r>
              <a:rPr kumimoji="0" lang="en-US" sz="800" b="0"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DTB</a:t>
            </a:r>
            <a:r>
              <a:rPr kumimoji="0" lang="en-US" sz="800" b="0" i="0" u="none" strike="noStrike" cap="none" normalizeH="0" baseline="-3000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i</a:t>
            </a:r>
            <a:r>
              <a:rPr kumimoji="0" lang="en-US" sz="800" b="0"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I = 1,2 in HO.</a:t>
            </a:r>
            <a:endParaRPr kumimoji="0" lang="en-US" sz="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7439839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997212867"/>
              </p:ext>
            </p:extLst>
          </p:nvPr>
        </p:nvGraphicFramePr>
        <p:xfrm>
          <a:off x="215152" y="761989"/>
          <a:ext cx="11681013" cy="5676696"/>
        </p:xfrm>
        <a:graphic>
          <a:graphicData uri="http://schemas.openxmlformats.org/drawingml/2006/table">
            <a:tbl>
              <a:tblPr firstRow="1" firstCol="1" bandRow="1">
                <a:tableStyleId>{5C22544A-7EE6-4342-B048-85BDC9FD1C3A}</a:tableStyleId>
              </a:tblPr>
              <a:tblGrid>
                <a:gridCol w="1621324"/>
                <a:gridCol w="1287248"/>
                <a:gridCol w="962515"/>
                <a:gridCol w="1175110"/>
                <a:gridCol w="1317619"/>
                <a:gridCol w="908783"/>
                <a:gridCol w="1219498"/>
                <a:gridCol w="1219498"/>
                <a:gridCol w="1067644"/>
                <a:gridCol w="901774"/>
              </a:tblGrid>
              <a:tr h="236529">
                <a:tc rowSpan="3">
                  <a:txBody>
                    <a:bodyPr/>
                    <a:lstStyle/>
                    <a:p>
                      <a:pPr marL="0" marR="0" algn="ctr">
                        <a:lnSpc>
                          <a:spcPct val="150000"/>
                        </a:lnSpc>
                        <a:spcBef>
                          <a:spcPts val="0"/>
                        </a:spcBef>
                        <a:spcAft>
                          <a:spcPts val="0"/>
                        </a:spcAft>
                      </a:pPr>
                      <a:r>
                        <a:rPr lang="en-US" sz="1000" dirty="0">
                          <a:effectLst/>
                        </a:rPr>
                        <a:t>States</a:t>
                      </a:r>
                      <a:endParaRPr lang="en-US" sz="1000" dirty="0">
                        <a:effectLst/>
                        <a:latin typeface="Calibri" panose="020F0502020204030204" pitchFamily="34" charset="0"/>
                        <a:ea typeface="Times New Roman" panose="02020603050405020304" pitchFamily="18" charset="0"/>
                        <a:cs typeface="Mangal"/>
                      </a:endParaRPr>
                    </a:p>
                  </a:txBody>
                  <a:tcPr marL="68580" marR="68580" marT="0" marB="0" anchor="ctr"/>
                </a:tc>
                <a:tc rowSpan="3">
                  <a:txBody>
                    <a:bodyPr/>
                    <a:lstStyle/>
                    <a:p>
                      <a:pPr marL="0" marR="0" algn="ctr">
                        <a:lnSpc>
                          <a:spcPct val="150000"/>
                        </a:lnSpc>
                        <a:spcBef>
                          <a:spcPts val="0"/>
                        </a:spcBef>
                        <a:spcAft>
                          <a:spcPts val="0"/>
                        </a:spcAft>
                      </a:pPr>
                      <a:r>
                        <a:rPr lang="en-US" sz="1000">
                          <a:effectLst/>
                        </a:rPr>
                        <a:t>Cons.</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rowSpan="3">
                  <a:txBody>
                    <a:bodyPr/>
                    <a:lstStyle/>
                    <a:p>
                      <a:pPr marL="0" marR="0" algn="ctr">
                        <a:lnSpc>
                          <a:spcPct val="150000"/>
                        </a:lnSpc>
                        <a:spcBef>
                          <a:spcPts val="0"/>
                        </a:spcBef>
                        <a:spcAft>
                          <a:spcPts val="0"/>
                        </a:spcAft>
                      </a:pPr>
                      <a:r>
                        <a:rPr lang="en-US" sz="1000">
                          <a:effectLst/>
                        </a:rPr>
                        <a:t>Z-Stat.</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rowSpan="3">
                  <a:txBody>
                    <a:bodyPr/>
                    <a:lstStyle/>
                    <a:p>
                      <a:pPr marL="0" marR="0" algn="ctr">
                        <a:lnSpc>
                          <a:spcPct val="150000"/>
                        </a:lnSpc>
                        <a:spcBef>
                          <a:spcPts val="0"/>
                        </a:spcBef>
                        <a:spcAft>
                          <a:spcPts val="0"/>
                        </a:spcAft>
                      </a:pPr>
                      <a:r>
                        <a:rPr lang="en-US" sz="1000" dirty="0">
                          <a:effectLst/>
                        </a:rPr>
                        <a:t>Prob.</a:t>
                      </a:r>
                      <a:endParaRPr lang="en-US" sz="1000" dirty="0">
                        <a:effectLst/>
                        <a:latin typeface="Calibri" panose="020F0502020204030204" pitchFamily="34" charset="0"/>
                        <a:ea typeface="Times New Roman" panose="02020603050405020304" pitchFamily="18" charset="0"/>
                        <a:cs typeface="Mangal"/>
                      </a:endParaRPr>
                    </a:p>
                  </a:txBody>
                  <a:tcPr marL="68580" marR="68580" marT="0" marB="0" anchor="ctr"/>
                </a:tc>
                <a:tc gridSpan="6">
                  <a:txBody>
                    <a:bodyPr/>
                    <a:lstStyle/>
                    <a:p>
                      <a:pPr marL="0" marR="0" algn="ctr">
                        <a:lnSpc>
                          <a:spcPct val="150000"/>
                        </a:lnSpc>
                        <a:spcBef>
                          <a:spcPts val="0"/>
                        </a:spcBef>
                        <a:spcAft>
                          <a:spcPts val="0"/>
                        </a:spcAft>
                      </a:pPr>
                      <a:r>
                        <a:rPr lang="en-US" sz="1000">
                          <a:effectLst/>
                        </a:rPr>
                        <a:t>Variance Equation</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36529">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rowSpan="2">
                  <a:txBody>
                    <a:bodyPr/>
                    <a:lstStyle/>
                    <a:p>
                      <a:pPr marL="0" marR="0" algn="ctr">
                        <a:lnSpc>
                          <a:spcPct val="150000"/>
                        </a:lnSpc>
                        <a:spcBef>
                          <a:spcPts val="0"/>
                        </a:spcBef>
                        <a:spcAft>
                          <a:spcPts val="0"/>
                        </a:spcAft>
                      </a:pPr>
                      <a:r>
                        <a:rPr lang="en-US" sz="1000">
                          <a:effectLst/>
                        </a:rPr>
                        <a:t>Const.</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rowSpan="2">
                  <a:txBody>
                    <a:bodyPr/>
                    <a:lstStyle/>
                    <a:p>
                      <a:pPr marL="0" marR="0" algn="ctr">
                        <a:lnSpc>
                          <a:spcPct val="150000"/>
                        </a:lnSpc>
                        <a:spcBef>
                          <a:spcPts val="0"/>
                        </a:spcBef>
                        <a:spcAft>
                          <a:spcPts val="0"/>
                        </a:spcAft>
                      </a:pPr>
                      <a:r>
                        <a:rPr lang="en-US" sz="1000">
                          <a:effectLst/>
                        </a:rPr>
                        <a:t>ARCH (1)</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gridSpan="2">
                  <a:txBody>
                    <a:bodyPr/>
                    <a:lstStyle/>
                    <a:p>
                      <a:pPr marL="0" marR="0" algn="ctr">
                        <a:lnSpc>
                          <a:spcPct val="150000"/>
                        </a:lnSpc>
                        <a:spcBef>
                          <a:spcPts val="0"/>
                        </a:spcBef>
                        <a:spcAft>
                          <a:spcPts val="0"/>
                        </a:spcAft>
                      </a:pPr>
                      <a:r>
                        <a:rPr lang="en-US" sz="1000">
                          <a:effectLst/>
                        </a:rPr>
                        <a:t>Z-Statistics</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hMerge="1">
                  <a:txBody>
                    <a:bodyPr/>
                    <a:lstStyle/>
                    <a:p>
                      <a:endParaRPr lang="en-US"/>
                    </a:p>
                  </a:txBody>
                  <a:tcPr/>
                </a:tc>
                <a:tc gridSpan="2">
                  <a:txBody>
                    <a:bodyPr/>
                    <a:lstStyle/>
                    <a:p>
                      <a:pPr marL="0" marR="0" algn="ctr">
                        <a:lnSpc>
                          <a:spcPct val="150000"/>
                        </a:lnSpc>
                        <a:spcBef>
                          <a:spcPts val="0"/>
                        </a:spcBef>
                        <a:spcAft>
                          <a:spcPts val="0"/>
                        </a:spcAft>
                      </a:pPr>
                      <a:r>
                        <a:rPr lang="en-US" sz="1000">
                          <a:effectLst/>
                        </a:rPr>
                        <a:t>Probability</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hMerge="1">
                  <a:txBody>
                    <a:bodyPr/>
                    <a:lstStyle/>
                    <a:p>
                      <a:endParaRPr lang="en-US"/>
                    </a:p>
                  </a:txBody>
                  <a:tcPr/>
                </a:tc>
              </a:tr>
              <a:tr h="236529">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50000"/>
                        </a:lnSpc>
                        <a:spcBef>
                          <a:spcPts val="0"/>
                        </a:spcBef>
                        <a:spcAft>
                          <a:spcPts val="0"/>
                        </a:spcAft>
                      </a:pPr>
                      <a:r>
                        <a:rPr lang="en-US" sz="1000">
                          <a:effectLst/>
                        </a:rPr>
                        <a:t>Const.</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a:txBody>
                    <a:bodyPr/>
                    <a:lstStyle/>
                    <a:p>
                      <a:pPr marL="0" marR="0" algn="ctr">
                        <a:lnSpc>
                          <a:spcPct val="150000"/>
                        </a:lnSpc>
                        <a:spcBef>
                          <a:spcPts val="0"/>
                        </a:spcBef>
                        <a:spcAft>
                          <a:spcPts val="0"/>
                        </a:spcAft>
                      </a:pPr>
                      <a:r>
                        <a:rPr lang="en-US" sz="1000">
                          <a:effectLst/>
                        </a:rPr>
                        <a:t>ARCH (1)</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a:txBody>
                    <a:bodyPr/>
                    <a:lstStyle/>
                    <a:p>
                      <a:pPr marL="0" marR="0" algn="ctr">
                        <a:lnSpc>
                          <a:spcPct val="150000"/>
                        </a:lnSpc>
                        <a:spcBef>
                          <a:spcPts val="0"/>
                        </a:spcBef>
                        <a:spcAft>
                          <a:spcPts val="0"/>
                        </a:spcAft>
                      </a:pPr>
                      <a:r>
                        <a:rPr lang="en-US" sz="1000">
                          <a:effectLst/>
                        </a:rPr>
                        <a:t>Const.</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c>
                  <a:txBody>
                    <a:bodyPr/>
                    <a:lstStyle/>
                    <a:p>
                      <a:pPr marL="0" marR="0" algn="ctr">
                        <a:lnSpc>
                          <a:spcPct val="150000"/>
                        </a:lnSpc>
                        <a:spcBef>
                          <a:spcPts val="0"/>
                        </a:spcBef>
                        <a:spcAft>
                          <a:spcPts val="0"/>
                        </a:spcAft>
                      </a:pPr>
                      <a:r>
                        <a:rPr lang="en-US" sz="1000">
                          <a:effectLst/>
                        </a:rPr>
                        <a:t>ARCH (1)</a:t>
                      </a:r>
                      <a:endParaRPr lang="en-US" sz="1000">
                        <a:effectLst/>
                        <a:latin typeface="Calibri" panose="020F0502020204030204" pitchFamily="34" charset="0"/>
                        <a:ea typeface="Times New Roman" panose="02020603050405020304" pitchFamily="18" charset="0"/>
                        <a:cs typeface="Mangal"/>
                      </a:endParaRPr>
                    </a:p>
                  </a:txBody>
                  <a:tcPr marL="68580" marR="68580" marT="0" marB="0" anchor="ctr"/>
                </a:tc>
              </a:tr>
              <a:tr h="236529">
                <a:tc>
                  <a:txBody>
                    <a:bodyPr/>
                    <a:lstStyle/>
                    <a:p>
                      <a:pPr marL="0" marR="0">
                        <a:lnSpc>
                          <a:spcPct val="150000"/>
                        </a:lnSpc>
                        <a:spcBef>
                          <a:spcPts val="0"/>
                        </a:spcBef>
                        <a:spcAft>
                          <a:spcPts val="0"/>
                        </a:spcAft>
                      </a:pPr>
                      <a:r>
                        <a:rPr lang="en-US" sz="1000">
                          <a:effectLst/>
                        </a:rPr>
                        <a:t> </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2</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3</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4</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7</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10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50000"/>
                        </a:lnSpc>
                        <a:spcBef>
                          <a:spcPts val="0"/>
                        </a:spcBef>
                        <a:spcAft>
                          <a:spcPts val="0"/>
                        </a:spcAft>
                      </a:pPr>
                      <a:r>
                        <a:rPr lang="en-US" sz="1000">
                          <a:effectLst/>
                        </a:rPr>
                        <a:t>11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AP</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74070.5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1.767</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0.0772</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1.54 E+10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0.7715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1.7316</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0.5057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0.0833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0.6131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Assam</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19467.9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2.5497</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0.0108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5.53 E+8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0.7167</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1.6371</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0.5732</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0.1016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0.5665</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Bihar</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31000.1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2.2802</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0.0226</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1.87 E+10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0.7749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1.7493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0.6285</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0.0802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0.5295</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Gujarat </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64499.5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1.7102</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0.0872</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1.21 E+10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0.7999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1.7863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0.5013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0.0741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0.6162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Haryana </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30038.1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1.4767</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0.1393</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3.36 E+09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0.8294</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1.8345</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0.8294</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0.0666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0.6308</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HP </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7089.9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1.8875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0.0591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1.23 E+08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0.7449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1.6372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0.5070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0.1016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0.6121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J &amp; K</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effectLst/>
                        </a:rPr>
                        <a:t>8469.4</a:t>
                      </a:r>
                      <a:endParaRPr lang="en-US" sz="1000" dirty="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effectLst/>
                        </a:rPr>
                        <a:t>2.3152</a:t>
                      </a:r>
                      <a:endParaRPr lang="en-US" sz="1000" dirty="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0.0206</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1.21 E+08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0.7261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1.5785</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0.5300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0.1144</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0.5961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Karnataka</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56406.2</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1.9310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0.0535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7.73 E+09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0.7533</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1.6892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0.5097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0.0912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0.6103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Kerala</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38692.8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2.00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0.0455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3.45 E+09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0.7457</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1.6624</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0.5262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0.0964</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0.5987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MP</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45335.4</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2.6189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effectLst/>
                        </a:rPr>
                        <a:t>0.0088</a:t>
                      </a:r>
                      <a:endParaRPr lang="en-US" sz="1000" dirty="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3.10 E+09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0.7014</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1.6017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0.6288</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0.1092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0.5295</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Maharashtra</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142416.3</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1.8030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0.0714</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5.56 E+10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0.7845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1.7557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0.5284</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0.0792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0.5972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Manipur</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755.40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9.6999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0.0000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5561.6</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1.3012</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0.2600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0.8650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0.7948</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0.3870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Nagaland</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301.49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7.2966</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0.0000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1322.0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1.3870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0.2906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1.1847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0.7713</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0.2361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Odisha </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25319.4</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1.8981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0.0577</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1.49 E+09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0.7734</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1.7509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0.4696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0.0799</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0.6386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Punjab </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37055.9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2.3758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0.0175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2.38 E+09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0.7063</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1.6152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0.5643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0.1063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0.5725</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Rajasthan</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48010.10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2.1225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0.0338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5.12 E+09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0.7585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1.7007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0.6454</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0.0890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0.5186</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Tamil Nadu </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77765.9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1.9506</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0.0511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1.46 E+10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0.7500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1.7015</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0.5200</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0.889</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0.6030</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Tripura </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1151.87</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5.8483</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0.0000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156750.9</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1.1560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0.6696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0.5916</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0.5031</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0.5539</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UP</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103047.0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2.5938</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0.0095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1.58 E+10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0.6996</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1.6093</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0.5812</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0.1075</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0.5611</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r h="236529">
                <a:tc>
                  <a:txBody>
                    <a:bodyPr/>
                    <a:lstStyle/>
                    <a:p>
                      <a:pPr marL="0" marR="0">
                        <a:lnSpc>
                          <a:spcPct val="150000"/>
                        </a:lnSpc>
                        <a:spcBef>
                          <a:spcPts val="0"/>
                        </a:spcBef>
                        <a:spcAft>
                          <a:spcPts val="0"/>
                        </a:spcAft>
                      </a:pPr>
                      <a:r>
                        <a:rPr lang="en-US" sz="1000">
                          <a:effectLst/>
                        </a:rPr>
                        <a:t>WB</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71201.12</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2.0931</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0.0363</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1.07 E+10</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effectLst/>
                        </a:rPr>
                        <a:t>0.7415</a:t>
                      </a:r>
                      <a:endParaRPr lang="en-US" sz="1000">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1.6457</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0.5448</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a:solidFill>
                            <a:srgbClr val="FF0000"/>
                          </a:solidFill>
                          <a:effectLst/>
                        </a:rPr>
                        <a:t>0.0998</a:t>
                      </a:r>
                      <a:endParaRPr lang="en-US" sz="100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c>
                  <a:txBody>
                    <a:bodyPr/>
                    <a:lstStyle/>
                    <a:p>
                      <a:pPr marL="0" marR="0">
                        <a:lnSpc>
                          <a:spcPct val="115000"/>
                        </a:lnSpc>
                        <a:spcBef>
                          <a:spcPts val="0"/>
                        </a:spcBef>
                        <a:spcAft>
                          <a:spcPts val="0"/>
                        </a:spcAft>
                      </a:pPr>
                      <a:r>
                        <a:rPr lang="en-US" sz="1000" dirty="0">
                          <a:solidFill>
                            <a:srgbClr val="FF0000"/>
                          </a:solidFill>
                          <a:effectLst/>
                        </a:rPr>
                        <a:t>0.5859</a:t>
                      </a:r>
                      <a:endParaRPr lang="en-US" sz="1000" dirty="0">
                        <a:solidFill>
                          <a:srgbClr val="FF0000"/>
                        </a:solidFill>
                        <a:effectLst/>
                        <a:latin typeface="Calibri" panose="020F0502020204030204" pitchFamily="34" charset="0"/>
                        <a:ea typeface="Times New Roman" panose="02020603050405020304" pitchFamily="18" charset="0"/>
                        <a:cs typeface="Mangal"/>
                      </a:endParaRPr>
                    </a:p>
                  </a:txBody>
                  <a:tcPr marL="68580" marR="68580" marT="0" marB="0"/>
                </a:tc>
              </a:tr>
            </a:tbl>
          </a:graphicData>
        </a:graphic>
      </p:graphicFrame>
      <p:sp>
        <p:nvSpPr>
          <p:cNvPr id="5" name="Rectangle 1"/>
          <p:cNvSpPr>
            <a:spLocks noChangeArrowheads="1"/>
          </p:cNvSpPr>
          <p:nvPr/>
        </p:nvSpPr>
        <p:spPr bwMode="auto">
          <a:xfrm>
            <a:off x="116541" y="387060"/>
            <a:ext cx="1112520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ctr" eaLnBrk="0" fontAlgn="base" hangingPunct="0">
              <a:spcBef>
                <a:spcPct val="0"/>
              </a:spcBef>
              <a:spcAft>
                <a:spcPct val="0"/>
              </a:spcAft>
            </a:pPr>
            <a:r>
              <a:rPr kumimoji="0" lang="en-US" sz="9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Table 2: State Domestic Product (Total) of Indian States (Base 2004-05) at Current </a:t>
            </a:r>
            <a:r>
              <a:rPr kumimoji="0" lang="en-US" sz="900" b="1" i="0" u="none" strike="noStrike" cap="none" normalizeH="0" baseline="0" dirty="0" err="1"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Prices:ARCH</a:t>
            </a:r>
            <a:r>
              <a:rPr kumimoji="0" lang="en-US" sz="9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Effect</a:t>
            </a:r>
            <a:endParaRPr lang="en-US" sz="900" dirty="0">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kumimoji="0" lang="en-US" sz="900" b="0" i="0" u="none" strike="noStrike" cap="none" normalizeH="0" baseline="0" dirty="0" smtClean="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9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US" sz="900" b="1" i="0" u="none" strike="noStrike" cap="none" normalizeH="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kumimoji="0" lang="en-US" sz="900" b="1" i="0" u="none" strike="noStrike" cap="none" normalizeH="0" baseline="0" dirty="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kumimoji="0" lang="en-US" sz="9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20504048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43</TotalTime>
  <Words>3267</Words>
  <Application>Microsoft Office PowerPoint</Application>
  <PresentationFormat>Widescreen</PresentationFormat>
  <Paragraphs>1783</Paragraphs>
  <Slides>17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Arial</vt:lpstr>
      <vt:lpstr>Calibri</vt:lpstr>
      <vt:lpstr>Calibri Light</vt:lpstr>
      <vt:lpstr>Georgia</vt:lpstr>
      <vt:lpstr>Mangal</vt:lpstr>
      <vt:lpstr>Symbol</vt:lpstr>
      <vt:lpstr>Times New Roman</vt:lpstr>
      <vt:lpstr>Office Theme</vt:lpstr>
      <vt:lpstr>VOLATILITY AND DISPERSION IN STATE DOMESTIC PRODUCT OF INDIAN STATES </vt:lpstr>
      <vt:lpstr>Introduction</vt:lpstr>
      <vt:lpstr>PowerPoint Presentation</vt:lpstr>
      <vt:lpstr>PowerPoint Presentation</vt:lpstr>
      <vt:lpstr>Data and Methodology</vt:lpstr>
      <vt:lpstr>PowerPoint Presentation</vt:lpstr>
      <vt:lpstr>Results and Discussion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Conclusions &amp; Policy Suggestion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yadawananda neog</dc:creator>
  <cp:lastModifiedBy>yadawananda neog</cp:lastModifiedBy>
  <cp:revision>8</cp:revision>
  <dcterms:created xsi:type="dcterms:W3CDTF">2020-09-10T05:22:26Z</dcterms:created>
  <dcterms:modified xsi:type="dcterms:W3CDTF">2020-09-10T10:11:14Z</dcterms:modified>
</cp:coreProperties>
</file>