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1"/>
  </p:notesMasterIdLst>
  <p:handoutMasterIdLst>
    <p:handoutMasterId r:id="rId12"/>
  </p:handoutMasterIdLst>
  <p:sldIdLst>
    <p:sldId id="256" r:id="rId2"/>
    <p:sldId id="267" r:id="rId3"/>
    <p:sldId id="266" r:id="rId4"/>
    <p:sldId id="268" r:id="rId5"/>
    <p:sldId id="269" r:id="rId6"/>
    <p:sldId id="273" r:id="rId7"/>
    <p:sldId id="274" r:id="rId8"/>
    <p:sldId id="275" r:id="rId9"/>
    <p:sldId id="276"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7" d="100"/>
          <a:sy n="67" d="100"/>
        </p:scale>
        <p:origin x="-1254"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p:scale>
          <a:sx n="100" d="100"/>
          <a:sy n="100" d="100"/>
        </p:scale>
        <p:origin x="-1632" y="1794"/>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C6AE4B3-928D-47DD-939F-7A3C1AF55087}"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US"/>
        </a:p>
      </dgm:t>
    </dgm:pt>
    <dgm:pt modelId="{BB54A204-BAB6-40D3-BA2C-A3B4260703EF}">
      <dgm:prSet phldrT="[Text]"/>
      <dgm:spPr>
        <a:solidFill>
          <a:schemeClr val="accent4">
            <a:lumMod val="60000"/>
            <a:lumOff val="40000"/>
          </a:schemeClr>
        </a:solidFill>
      </dgm:spPr>
      <dgm:t>
        <a:bodyPr/>
        <a:lstStyle/>
        <a:p>
          <a:r>
            <a:rPr lang="en-US" dirty="0" smtClean="0">
              <a:solidFill>
                <a:srgbClr val="FFFF00"/>
              </a:solidFill>
            </a:rPr>
            <a:t>SRA</a:t>
          </a:r>
          <a:endParaRPr lang="en-US" dirty="0">
            <a:solidFill>
              <a:srgbClr val="FFFF00"/>
            </a:solidFill>
          </a:endParaRPr>
        </a:p>
      </dgm:t>
    </dgm:pt>
    <dgm:pt modelId="{A8D302A4-B63D-4176-BA20-14D650B3D837}" type="parTrans" cxnId="{8AE79BAA-ACE4-402F-98FE-7B5547FB6957}">
      <dgm:prSet/>
      <dgm:spPr/>
      <dgm:t>
        <a:bodyPr/>
        <a:lstStyle/>
        <a:p>
          <a:endParaRPr lang="en-US"/>
        </a:p>
      </dgm:t>
    </dgm:pt>
    <dgm:pt modelId="{D8598908-E93D-4F90-B206-AB76FEB969AA}" type="sibTrans" cxnId="{8AE79BAA-ACE4-402F-98FE-7B5547FB6957}">
      <dgm:prSet/>
      <dgm:spPr/>
      <dgm:t>
        <a:bodyPr/>
        <a:lstStyle/>
        <a:p>
          <a:endParaRPr lang="en-US"/>
        </a:p>
      </dgm:t>
    </dgm:pt>
    <dgm:pt modelId="{4F541746-BA79-459F-B830-FAEA3D6711F2}">
      <dgm:prSet phldrT="[Text]" custT="1"/>
      <dgm:spPr>
        <a:solidFill>
          <a:schemeClr val="accent4">
            <a:lumMod val="40000"/>
            <a:lumOff val="60000"/>
          </a:schemeClr>
        </a:solidFill>
      </dgm:spPr>
      <dgm:t>
        <a:bodyPr/>
        <a:lstStyle/>
        <a:p>
          <a:r>
            <a:rPr lang="en-US" sz="2000" b="1" dirty="0" smtClean="0">
              <a:solidFill>
                <a:srgbClr val="FFFF00"/>
              </a:solidFill>
            </a:rPr>
            <a:t>Goods &amp; Service</a:t>
          </a:r>
          <a:r>
            <a:rPr lang="en-US" sz="2000" b="1" dirty="0" smtClean="0">
              <a:solidFill>
                <a:srgbClr val="FF0000"/>
              </a:solidFill>
            </a:rPr>
            <a:t> </a:t>
          </a:r>
          <a:endParaRPr lang="en-US" sz="2000" b="1" dirty="0">
            <a:solidFill>
              <a:srgbClr val="FF0000"/>
            </a:solidFill>
          </a:endParaRPr>
        </a:p>
      </dgm:t>
    </dgm:pt>
    <dgm:pt modelId="{824D7D37-6DA5-4CF6-9BDF-8B45276BB043}" type="parTrans" cxnId="{1B6A9D29-98B9-4CAD-863A-B0BF617E7A3C}">
      <dgm:prSet/>
      <dgm:spPr/>
      <dgm:t>
        <a:bodyPr/>
        <a:lstStyle/>
        <a:p>
          <a:endParaRPr lang="en-US"/>
        </a:p>
      </dgm:t>
    </dgm:pt>
    <dgm:pt modelId="{7BD00640-401C-4550-AF1E-D0F70A572EE3}" type="sibTrans" cxnId="{1B6A9D29-98B9-4CAD-863A-B0BF617E7A3C}">
      <dgm:prSet/>
      <dgm:spPr/>
      <dgm:t>
        <a:bodyPr/>
        <a:lstStyle/>
        <a:p>
          <a:endParaRPr lang="en-US"/>
        </a:p>
      </dgm:t>
    </dgm:pt>
    <dgm:pt modelId="{28EF61FC-62AF-4362-AA77-F6B9620329EF}">
      <dgm:prSet phldrT="[Text]" custT="1"/>
      <dgm:spPr>
        <a:solidFill>
          <a:schemeClr val="accent4">
            <a:lumMod val="40000"/>
            <a:lumOff val="60000"/>
          </a:schemeClr>
        </a:solidFill>
      </dgm:spPr>
      <dgm:t>
        <a:bodyPr vert="vert"/>
        <a:lstStyle/>
        <a:p>
          <a:r>
            <a:rPr lang="en-US" sz="2200" b="1" dirty="0" smtClean="0">
              <a:solidFill>
                <a:srgbClr val="FFFF00"/>
              </a:solidFill>
            </a:rPr>
            <a:t>Institutional Units</a:t>
          </a:r>
          <a:endParaRPr lang="en-US" sz="2200" b="1" dirty="0">
            <a:solidFill>
              <a:srgbClr val="FFFF00"/>
            </a:solidFill>
          </a:endParaRPr>
        </a:p>
      </dgm:t>
    </dgm:pt>
    <dgm:pt modelId="{477CD861-B997-478B-ABAB-E137DEACF637}" type="parTrans" cxnId="{C500BACB-CE32-49D9-B2B4-6661C3BEB39B}">
      <dgm:prSet/>
      <dgm:spPr/>
      <dgm:t>
        <a:bodyPr/>
        <a:lstStyle/>
        <a:p>
          <a:endParaRPr lang="en-US"/>
        </a:p>
      </dgm:t>
    </dgm:pt>
    <dgm:pt modelId="{8C0A346E-A749-493F-8CE1-08553FEFEF79}" type="sibTrans" cxnId="{C500BACB-CE32-49D9-B2B4-6661C3BEB39B}">
      <dgm:prSet/>
      <dgm:spPr/>
      <dgm:t>
        <a:bodyPr/>
        <a:lstStyle/>
        <a:p>
          <a:endParaRPr lang="en-US"/>
        </a:p>
      </dgm:t>
    </dgm:pt>
    <dgm:pt modelId="{D6A29685-9102-436E-8768-768C3A297152}">
      <dgm:prSet phldrT="[Text]" custT="1"/>
      <dgm:spPr>
        <a:solidFill>
          <a:schemeClr val="accent4">
            <a:lumMod val="40000"/>
            <a:lumOff val="60000"/>
          </a:schemeClr>
        </a:solidFill>
      </dgm:spPr>
      <dgm:t>
        <a:bodyPr/>
        <a:lstStyle/>
        <a:p>
          <a:r>
            <a:rPr lang="en-US" sz="2200" b="1" dirty="0" smtClean="0">
              <a:solidFill>
                <a:srgbClr val="FFFF00"/>
              </a:solidFill>
            </a:rPr>
            <a:t>Indicator System</a:t>
          </a:r>
          <a:endParaRPr lang="en-US" sz="2200" b="1" dirty="0">
            <a:solidFill>
              <a:srgbClr val="FFFF00"/>
            </a:solidFill>
          </a:endParaRPr>
        </a:p>
      </dgm:t>
    </dgm:pt>
    <dgm:pt modelId="{0227A955-8423-47D6-B387-D3FB10E7FD56}" type="parTrans" cxnId="{59B259E3-5F2E-4CC2-8972-ECF85CEB4AF9}">
      <dgm:prSet/>
      <dgm:spPr/>
      <dgm:t>
        <a:bodyPr/>
        <a:lstStyle/>
        <a:p>
          <a:endParaRPr lang="en-US"/>
        </a:p>
      </dgm:t>
    </dgm:pt>
    <dgm:pt modelId="{9ABC2DE7-6A9A-4F4F-B971-F7226072E750}" type="sibTrans" cxnId="{59B259E3-5F2E-4CC2-8972-ECF85CEB4AF9}">
      <dgm:prSet/>
      <dgm:spPr/>
      <dgm:t>
        <a:bodyPr/>
        <a:lstStyle/>
        <a:p>
          <a:endParaRPr lang="en-US"/>
        </a:p>
      </dgm:t>
    </dgm:pt>
    <dgm:pt modelId="{53876546-BF51-471C-899F-B6C929B07270}">
      <dgm:prSet phldrT="[Text]" custT="1"/>
      <dgm:spPr>
        <a:solidFill>
          <a:schemeClr val="accent4">
            <a:lumMod val="40000"/>
            <a:lumOff val="60000"/>
          </a:schemeClr>
        </a:solidFill>
      </dgm:spPr>
      <dgm:t>
        <a:bodyPr vert="vert270"/>
        <a:lstStyle/>
        <a:p>
          <a:r>
            <a:rPr lang="en-US" sz="2000" b="1" dirty="0" smtClean="0">
              <a:solidFill>
                <a:srgbClr val="FFFF00"/>
              </a:solidFill>
            </a:rPr>
            <a:t>Products and Establishment unit</a:t>
          </a:r>
          <a:endParaRPr lang="en-US" sz="2000" b="1" dirty="0">
            <a:solidFill>
              <a:srgbClr val="FFFF00"/>
            </a:solidFill>
          </a:endParaRPr>
        </a:p>
      </dgm:t>
    </dgm:pt>
    <dgm:pt modelId="{65056835-03B4-4F4D-9C60-306B404A25F4}" type="parTrans" cxnId="{55A97D2C-0CAC-4788-80C6-3BB88CC7AE57}">
      <dgm:prSet/>
      <dgm:spPr/>
      <dgm:t>
        <a:bodyPr/>
        <a:lstStyle/>
        <a:p>
          <a:endParaRPr lang="en-US"/>
        </a:p>
      </dgm:t>
    </dgm:pt>
    <dgm:pt modelId="{BD0662A0-EC06-49AC-A27D-0FE6D28298A1}" type="sibTrans" cxnId="{55A97D2C-0CAC-4788-80C6-3BB88CC7AE57}">
      <dgm:prSet/>
      <dgm:spPr/>
      <dgm:t>
        <a:bodyPr/>
        <a:lstStyle/>
        <a:p>
          <a:endParaRPr lang="en-US"/>
        </a:p>
      </dgm:t>
    </dgm:pt>
    <dgm:pt modelId="{F85780A2-E99E-4530-A7C5-2B423AB3D143}" type="pres">
      <dgm:prSet presAssocID="{9C6AE4B3-928D-47DD-939F-7A3C1AF55087}" presName="cycle" presStyleCnt="0">
        <dgm:presLayoutVars>
          <dgm:chMax val="1"/>
          <dgm:dir/>
          <dgm:animLvl val="ctr"/>
          <dgm:resizeHandles val="exact"/>
        </dgm:presLayoutVars>
      </dgm:prSet>
      <dgm:spPr/>
      <dgm:t>
        <a:bodyPr/>
        <a:lstStyle/>
        <a:p>
          <a:endParaRPr lang="en-US"/>
        </a:p>
      </dgm:t>
    </dgm:pt>
    <dgm:pt modelId="{7DC47A57-D9AF-43E9-BD42-5D112EB9AF2E}" type="pres">
      <dgm:prSet presAssocID="{BB54A204-BAB6-40D3-BA2C-A3B4260703EF}" presName="centerShape" presStyleLbl="node0" presStyleIdx="0" presStyleCnt="1"/>
      <dgm:spPr/>
      <dgm:t>
        <a:bodyPr/>
        <a:lstStyle/>
        <a:p>
          <a:endParaRPr lang="en-US"/>
        </a:p>
      </dgm:t>
    </dgm:pt>
    <dgm:pt modelId="{22C44595-730A-46C1-B407-40BBBD813445}" type="pres">
      <dgm:prSet presAssocID="{824D7D37-6DA5-4CF6-9BDF-8B45276BB043}" presName="Name9" presStyleLbl="parChTrans1D2" presStyleIdx="0" presStyleCnt="4"/>
      <dgm:spPr/>
      <dgm:t>
        <a:bodyPr/>
        <a:lstStyle/>
        <a:p>
          <a:endParaRPr lang="en-US"/>
        </a:p>
      </dgm:t>
    </dgm:pt>
    <dgm:pt modelId="{3A17F47C-D70A-4A62-897C-54F499D3D781}" type="pres">
      <dgm:prSet presAssocID="{824D7D37-6DA5-4CF6-9BDF-8B45276BB043}" presName="connTx" presStyleLbl="parChTrans1D2" presStyleIdx="0" presStyleCnt="4"/>
      <dgm:spPr/>
      <dgm:t>
        <a:bodyPr/>
        <a:lstStyle/>
        <a:p>
          <a:endParaRPr lang="en-US"/>
        </a:p>
      </dgm:t>
    </dgm:pt>
    <dgm:pt modelId="{E7F8EB5A-C317-4EA3-AEFB-23FC39E58394}" type="pres">
      <dgm:prSet presAssocID="{4F541746-BA79-459F-B830-FAEA3D6711F2}" presName="node" presStyleLbl="node1" presStyleIdx="0" presStyleCnt="4" custScaleX="258592">
        <dgm:presLayoutVars>
          <dgm:bulletEnabled val="1"/>
        </dgm:presLayoutVars>
      </dgm:prSet>
      <dgm:spPr/>
      <dgm:t>
        <a:bodyPr/>
        <a:lstStyle/>
        <a:p>
          <a:endParaRPr lang="en-US"/>
        </a:p>
      </dgm:t>
    </dgm:pt>
    <dgm:pt modelId="{318677B2-4F19-44A9-8639-7108427EBEE7}" type="pres">
      <dgm:prSet presAssocID="{477CD861-B997-478B-ABAB-E137DEACF637}" presName="Name9" presStyleLbl="parChTrans1D2" presStyleIdx="1" presStyleCnt="4"/>
      <dgm:spPr/>
      <dgm:t>
        <a:bodyPr/>
        <a:lstStyle/>
        <a:p>
          <a:endParaRPr lang="en-US"/>
        </a:p>
      </dgm:t>
    </dgm:pt>
    <dgm:pt modelId="{1A574AF1-C92E-462F-92E1-02C06AE1C291}" type="pres">
      <dgm:prSet presAssocID="{477CD861-B997-478B-ABAB-E137DEACF637}" presName="connTx" presStyleLbl="parChTrans1D2" presStyleIdx="1" presStyleCnt="4"/>
      <dgm:spPr/>
      <dgm:t>
        <a:bodyPr/>
        <a:lstStyle/>
        <a:p>
          <a:endParaRPr lang="en-US"/>
        </a:p>
      </dgm:t>
    </dgm:pt>
    <dgm:pt modelId="{49D69C31-5C82-49DD-A33D-54B36520D78C}" type="pres">
      <dgm:prSet presAssocID="{28EF61FC-62AF-4362-AA77-F6B9620329EF}" presName="node" presStyleLbl="node1" presStyleIdx="1" presStyleCnt="4" custScaleX="118030" custScaleY="219819">
        <dgm:presLayoutVars>
          <dgm:bulletEnabled val="1"/>
        </dgm:presLayoutVars>
      </dgm:prSet>
      <dgm:spPr/>
      <dgm:t>
        <a:bodyPr/>
        <a:lstStyle/>
        <a:p>
          <a:endParaRPr lang="en-US"/>
        </a:p>
      </dgm:t>
    </dgm:pt>
    <dgm:pt modelId="{122D6D30-BE16-4CD6-A728-D56BA57160AA}" type="pres">
      <dgm:prSet presAssocID="{0227A955-8423-47D6-B387-D3FB10E7FD56}" presName="Name9" presStyleLbl="parChTrans1D2" presStyleIdx="2" presStyleCnt="4"/>
      <dgm:spPr/>
      <dgm:t>
        <a:bodyPr/>
        <a:lstStyle/>
        <a:p>
          <a:endParaRPr lang="en-US"/>
        </a:p>
      </dgm:t>
    </dgm:pt>
    <dgm:pt modelId="{4B60BCE4-07A0-4FB4-8F7C-572245CC70E1}" type="pres">
      <dgm:prSet presAssocID="{0227A955-8423-47D6-B387-D3FB10E7FD56}" presName="connTx" presStyleLbl="parChTrans1D2" presStyleIdx="2" presStyleCnt="4"/>
      <dgm:spPr/>
      <dgm:t>
        <a:bodyPr/>
        <a:lstStyle/>
        <a:p>
          <a:endParaRPr lang="en-US"/>
        </a:p>
      </dgm:t>
    </dgm:pt>
    <dgm:pt modelId="{BE726220-CF45-42C8-9F63-0B9A895509FF}" type="pres">
      <dgm:prSet presAssocID="{D6A29685-9102-436E-8768-768C3A297152}" presName="node" presStyleLbl="node1" presStyleIdx="2" presStyleCnt="4" custScaleX="170665">
        <dgm:presLayoutVars>
          <dgm:bulletEnabled val="1"/>
        </dgm:presLayoutVars>
      </dgm:prSet>
      <dgm:spPr/>
      <dgm:t>
        <a:bodyPr/>
        <a:lstStyle/>
        <a:p>
          <a:endParaRPr lang="en-US"/>
        </a:p>
      </dgm:t>
    </dgm:pt>
    <dgm:pt modelId="{9F42C924-156E-4694-8FAC-A9D088EE2531}" type="pres">
      <dgm:prSet presAssocID="{65056835-03B4-4F4D-9C60-306B404A25F4}" presName="Name9" presStyleLbl="parChTrans1D2" presStyleIdx="3" presStyleCnt="4"/>
      <dgm:spPr/>
      <dgm:t>
        <a:bodyPr/>
        <a:lstStyle/>
        <a:p>
          <a:endParaRPr lang="en-US"/>
        </a:p>
      </dgm:t>
    </dgm:pt>
    <dgm:pt modelId="{54F1BC04-094F-4F8A-B9F3-C00C270CB162}" type="pres">
      <dgm:prSet presAssocID="{65056835-03B4-4F4D-9C60-306B404A25F4}" presName="connTx" presStyleLbl="parChTrans1D2" presStyleIdx="3" presStyleCnt="4"/>
      <dgm:spPr/>
      <dgm:t>
        <a:bodyPr/>
        <a:lstStyle/>
        <a:p>
          <a:endParaRPr lang="en-US"/>
        </a:p>
      </dgm:t>
    </dgm:pt>
    <dgm:pt modelId="{CCC75F70-8291-482B-B45C-3D55812BBB0C}" type="pres">
      <dgm:prSet presAssocID="{53876546-BF51-471C-899F-B6C929B07270}" presName="node" presStyleLbl="node1" presStyleIdx="3" presStyleCnt="4" custScaleY="219819">
        <dgm:presLayoutVars>
          <dgm:bulletEnabled val="1"/>
        </dgm:presLayoutVars>
      </dgm:prSet>
      <dgm:spPr/>
      <dgm:t>
        <a:bodyPr/>
        <a:lstStyle/>
        <a:p>
          <a:endParaRPr lang="en-US"/>
        </a:p>
      </dgm:t>
    </dgm:pt>
  </dgm:ptLst>
  <dgm:cxnLst>
    <dgm:cxn modelId="{714C4ABC-F5DF-4644-A47D-0410F642D08D}" type="presOf" srcId="{4F541746-BA79-459F-B830-FAEA3D6711F2}" destId="{E7F8EB5A-C317-4EA3-AEFB-23FC39E58394}" srcOrd="0" destOrd="0" presId="urn:microsoft.com/office/officeart/2005/8/layout/radial1"/>
    <dgm:cxn modelId="{59B259E3-5F2E-4CC2-8972-ECF85CEB4AF9}" srcId="{BB54A204-BAB6-40D3-BA2C-A3B4260703EF}" destId="{D6A29685-9102-436E-8768-768C3A297152}" srcOrd="2" destOrd="0" parTransId="{0227A955-8423-47D6-B387-D3FB10E7FD56}" sibTransId="{9ABC2DE7-6A9A-4F4F-B971-F7226072E750}"/>
    <dgm:cxn modelId="{C500BACB-CE32-49D9-B2B4-6661C3BEB39B}" srcId="{BB54A204-BAB6-40D3-BA2C-A3B4260703EF}" destId="{28EF61FC-62AF-4362-AA77-F6B9620329EF}" srcOrd="1" destOrd="0" parTransId="{477CD861-B997-478B-ABAB-E137DEACF637}" sibTransId="{8C0A346E-A749-493F-8CE1-08553FEFEF79}"/>
    <dgm:cxn modelId="{8AE79BAA-ACE4-402F-98FE-7B5547FB6957}" srcId="{9C6AE4B3-928D-47DD-939F-7A3C1AF55087}" destId="{BB54A204-BAB6-40D3-BA2C-A3B4260703EF}" srcOrd="0" destOrd="0" parTransId="{A8D302A4-B63D-4176-BA20-14D650B3D837}" sibTransId="{D8598908-E93D-4F90-B206-AB76FEB969AA}"/>
    <dgm:cxn modelId="{1B6A9D29-98B9-4CAD-863A-B0BF617E7A3C}" srcId="{BB54A204-BAB6-40D3-BA2C-A3B4260703EF}" destId="{4F541746-BA79-459F-B830-FAEA3D6711F2}" srcOrd="0" destOrd="0" parTransId="{824D7D37-6DA5-4CF6-9BDF-8B45276BB043}" sibTransId="{7BD00640-401C-4550-AF1E-D0F70A572EE3}"/>
    <dgm:cxn modelId="{4BE5E828-9CCC-4E42-83AC-2741834933FF}" type="presOf" srcId="{824D7D37-6DA5-4CF6-9BDF-8B45276BB043}" destId="{22C44595-730A-46C1-B407-40BBBD813445}" srcOrd="0" destOrd="0" presId="urn:microsoft.com/office/officeart/2005/8/layout/radial1"/>
    <dgm:cxn modelId="{1D531BA6-F1DC-4A87-8431-E304F6DD019B}" type="presOf" srcId="{65056835-03B4-4F4D-9C60-306B404A25F4}" destId="{54F1BC04-094F-4F8A-B9F3-C00C270CB162}" srcOrd="1" destOrd="0" presId="urn:microsoft.com/office/officeart/2005/8/layout/radial1"/>
    <dgm:cxn modelId="{8D08E9FD-F4A8-4D88-975F-D6B06BAA6A0E}" type="presOf" srcId="{824D7D37-6DA5-4CF6-9BDF-8B45276BB043}" destId="{3A17F47C-D70A-4A62-897C-54F499D3D781}" srcOrd="1" destOrd="0" presId="urn:microsoft.com/office/officeart/2005/8/layout/radial1"/>
    <dgm:cxn modelId="{D5DC207C-E84F-4EC2-ACBF-AAB2093E1A73}" type="presOf" srcId="{0227A955-8423-47D6-B387-D3FB10E7FD56}" destId="{4B60BCE4-07A0-4FB4-8F7C-572245CC70E1}" srcOrd="1" destOrd="0" presId="urn:microsoft.com/office/officeart/2005/8/layout/radial1"/>
    <dgm:cxn modelId="{02182130-748E-4283-A684-C0729B9D9E94}" type="presOf" srcId="{65056835-03B4-4F4D-9C60-306B404A25F4}" destId="{9F42C924-156E-4694-8FAC-A9D088EE2531}" srcOrd="0" destOrd="0" presId="urn:microsoft.com/office/officeart/2005/8/layout/radial1"/>
    <dgm:cxn modelId="{983E9306-841F-451C-9397-B3D461257005}" type="presOf" srcId="{9C6AE4B3-928D-47DD-939F-7A3C1AF55087}" destId="{F85780A2-E99E-4530-A7C5-2B423AB3D143}" srcOrd="0" destOrd="0" presId="urn:microsoft.com/office/officeart/2005/8/layout/radial1"/>
    <dgm:cxn modelId="{520682FF-E5C7-4949-B66F-5B512773888A}" type="presOf" srcId="{D6A29685-9102-436E-8768-768C3A297152}" destId="{BE726220-CF45-42C8-9F63-0B9A895509FF}" srcOrd="0" destOrd="0" presId="urn:microsoft.com/office/officeart/2005/8/layout/radial1"/>
    <dgm:cxn modelId="{FE497405-06CC-4AB1-BFAF-DE2D7821BDB0}" type="presOf" srcId="{BB54A204-BAB6-40D3-BA2C-A3B4260703EF}" destId="{7DC47A57-D9AF-43E9-BD42-5D112EB9AF2E}" srcOrd="0" destOrd="0" presId="urn:microsoft.com/office/officeart/2005/8/layout/radial1"/>
    <dgm:cxn modelId="{AD06D237-892F-4E12-8601-297038D69969}" type="presOf" srcId="{53876546-BF51-471C-899F-B6C929B07270}" destId="{CCC75F70-8291-482B-B45C-3D55812BBB0C}" srcOrd="0" destOrd="0" presId="urn:microsoft.com/office/officeart/2005/8/layout/radial1"/>
    <dgm:cxn modelId="{C32AF2FC-9335-42F2-9467-0317EE1553A9}" type="presOf" srcId="{477CD861-B997-478B-ABAB-E137DEACF637}" destId="{318677B2-4F19-44A9-8639-7108427EBEE7}" srcOrd="0" destOrd="0" presId="urn:microsoft.com/office/officeart/2005/8/layout/radial1"/>
    <dgm:cxn modelId="{F3460DA6-5D90-46D7-9A29-5D3B5BC08949}" type="presOf" srcId="{0227A955-8423-47D6-B387-D3FB10E7FD56}" destId="{122D6D30-BE16-4CD6-A728-D56BA57160AA}" srcOrd="0" destOrd="0" presId="urn:microsoft.com/office/officeart/2005/8/layout/radial1"/>
    <dgm:cxn modelId="{4F0DD1DA-41C6-47B1-8B98-57BA63BD709B}" type="presOf" srcId="{28EF61FC-62AF-4362-AA77-F6B9620329EF}" destId="{49D69C31-5C82-49DD-A33D-54B36520D78C}" srcOrd="0" destOrd="0" presId="urn:microsoft.com/office/officeart/2005/8/layout/radial1"/>
    <dgm:cxn modelId="{8689EA62-864E-47CA-ADEB-0164754CB3E8}" type="presOf" srcId="{477CD861-B997-478B-ABAB-E137DEACF637}" destId="{1A574AF1-C92E-462F-92E1-02C06AE1C291}" srcOrd="1" destOrd="0" presId="urn:microsoft.com/office/officeart/2005/8/layout/radial1"/>
    <dgm:cxn modelId="{55A97D2C-0CAC-4788-80C6-3BB88CC7AE57}" srcId="{BB54A204-BAB6-40D3-BA2C-A3B4260703EF}" destId="{53876546-BF51-471C-899F-B6C929B07270}" srcOrd="3" destOrd="0" parTransId="{65056835-03B4-4F4D-9C60-306B404A25F4}" sibTransId="{BD0662A0-EC06-49AC-A27D-0FE6D28298A1}"/>
    <dgm:cxn modelId="{CE350385-B87E-4A5C-9EC6-E75FE96A37B5}" type="presParOf" srcId="{F85780A2-E99E-4530-A7C5-2B423AB3D143}" destId="{7DC47A57-D9AF-43E9-BD42-5D112EB9AF2E}" srcOrd="0" destOrd="0" presId="urn:microsoft.com/office/officeart/2005/8/layout/radial1"/>
    <dgm:cxn modelId="{C0A40007-9E58-4CAE-A487-B4D44D6A65A9}" type="presParOf" srcId="{F85780A2-E99E-4530-A7C5-2B423AB3D143}" destId="{22C44595-730A-46C1-B407-40BBBD813445}" srcOrd="1" destOrd="0" presId="urn:microsoft.com/office/officeart/2005/8/layout/radial1"/>
    <dgm:cxn modelId="{D76BC521-51DA-447B-B859-2603D4E258C8}" type="presParOf" srcId="{22C44595-730A-46C1-B407-40BBBD813445}" destId="{3A17F47C-D70A-4A62-897C-54F499D3D781}" srcOrd="0" destOrd="0" presId="urn:microsoft.com/office/officeart/2005/8/layout/radial1"/>
    <dgm:cxn modelId="{C383CC4C-7E5C-4EE7-A3EA-98698A4CBCBA}" type="presParOf" srcId="{F85780A2-E99E-4530-A7C5-2B423AB3D143}" destId="{E7F8EB5A-C317-4EA3-AEFB-23FC39E58394}" srcOrd="2" destOrd="0" presId="urn:microsoft.com/office/officeart/2005/8/layout/radial1"/>
    <dgm:cxn modelId="{CA55CE98-63D4-493F-A922-FAC36169499B}" type="presParOf" srcId="{F85780A2-E99E-4530-A7C5-2B423AB3D143}" destId="{318677B2-4F19-44A9-8639-7108427EBEE7}" srcOrd="3" destOrd="0" presId="urn:microsoft.com/office/officeart/2005/8/layout/radial1"/>
    <dgm:cxn modelId="{9D9D8DDE-F2E7-4A99-85B0-7C6CD0F26E9F}" type="presParOf" srcId="{318677B2-4F19-44A9-8639-7108427EBEE7}" destId="{1A574AF1-C92E-462F-92E1-02C06AE1C291}" srcOrd="0" destOrd="0" presId="urn:microsoft.com/office/officeart/2005/8/layout/radial1"/>
    <dgm:cxn modelId="{A983A4ED-75F8-4B70-AE04-55EAE95F61E8}" type="presParOf" srcId="{F85780A2-E99E-4530-A7C5-2B423AB3D143}" destId="{49D69C31-5C82-49DD-A33D-54B36520D78C}" srcOrd="4" destOrd="0" presId="urn:microsoft.com/office/officeart/2005/8/layout/radial1"/>
    <dgm:cxn modelId="{528AB8A9-ADCF-47CF-B724-34610AE7FB74}" type="presParOf" srcId="{F85780A2-E99E-4530-A7C5-2B423AB3D143}" destId="{122D6D30-BE16-4CD6-A728-D56BA57160AA}" srcOrd="5" destOrd="0" presId="urn:microsoft.com/office/officeart/2005/8/layout/radial1"/>
    <dgm:cxn modelId="{59732151-E85D-46AE-8901-E39A13A6DEED}" type="presParOf" srcId="{122D6D30-BE16-4CD6-A728-D56BA57160AA}" destId="{4B60BCE4-07A0-4FB4-8F7C-572245CC70E1}" srcOrd="0" destOrd="0" presId="urn:microsoft.com/office/officeart/2005/8/layout/radial1"/>
    <dgm:cxn modelId="{B960882E-FC41-45AB-ADBC-03286E9BBDC6}" type="presParOf" srcId="{F85780A2-E99E-4530-A7C5-2B423AB3D143}" destId="{BE726220-CF45-42C8-9F63-0B9A895509FF}" srcOrd="6" destOrd="0" presId="urn:microsoft.com/office/officeart/2005/8/layout/radial1"/>
    <dgm:cxn modelId="{D07E933B-1D13-43FA-A8E8-288FE70F793A}" type="presParOf" srcId="{F85780A2-E99E-4530-A7C5-2B423AB3D143}" destId="{9F42C924-156E-4694-8FAC-A9D088EE2531}" srcOrd="7" destOrd="0" presId="urn:microsoft.com/office/officeart/2005/8/layout/radial1"/>
    <dgm:cxn modelId="{0099B871-2A60-44A3-912A-B935C4D1CC19}" type="presParOf" srcId="{9F42C924-156E-4694-8FAC-A9D088EE2531}" destId="{54F1BC04-094F-4F8A-B9F3-C00C270CB162}" srcOrd="0" destOrd="0" presId="urn:microsoft.com/office/officeart/2005/8/layout/radial1"/>
    <dgm:cxn modelId="{F2ED4B5D-C188-408F-BC47-2E0328A01571}" type="presParOf" srcId="{F85780A2-E99E-4530-A7C5-2B423AB3D143}" destId="{CCC75F70-8291-482B-B45C-3D55812BBB0C}" srcOrd="8" destOrd="0" presId="urn:microsoft.com/office/officeart/2005/8/layout/radial1"/>
  </dgm:cxnLst>
  <dgm:bg/>
  <dgm:whole/>
</dgm:dataModel>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E7A5B66-F501-46FC-96B3-F78972BF80B0}" type="datetimeFigureOut">
              <a:rPr lang="en-US" smtClean="0"/>
              <a:pPr/>
              <a:t>9/15/2020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4CAB02D-7271-45F3-8685-9712DFDE455E}"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3AEC480-F327-4AD5-A62C-8C06D76C5E65}" type="datetimeFigureOut">
              <a:rPr lang="en-US" smtClean="0"/>
              <a:pPr/>
              <a:t>9/15/2020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7597A1-0903-4EB8-981E-FAD98A23FF6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15000" cy="4572000"/>
          </a:xfrm>
        </p:spPr>
        <p:txBody>
          <a:bodyPr>
            <a:normAutofit fontScale="85000" lnSpcReduction="10000"/>
          </a:bodyPr>
          <a:lstStyle/>
          <a:p>
            <a:r>
              <a:rPr lang="en-US" sz="2400" dirty="0" smtClean="0"/>
              <a:t>I am grateful to IARNIW for providing me opportunity to present my paper System of Regional Accounts for India – exploring alternative approach.</a:t>
            </a:r>
          </a:p>
          <a:p>
            <a:r>
              <a:rPr lang="en-US" sz="2400" dirty="0" smtClean="0"/>
              <a:t> </a:t>
            </a:r>
          </a:p>
          <a:p>
            <a:r>
              <a:rPr lang="en-US" sz="2400" dirty="0" smtClean="0"/>
              <a:t>Dear participants as you know SNA is a tool developed by the UN in early fifties for supporting work of policy makers. The system is being revised from time to time to incorporate new ideas developed according to need of policy makers. In the early/mid sixties when the system was being revised to make it more comprehensive, a question was raised if such a system will be useful for large developing countries like India. However, nothing much was done except adding a chapter for developing countries and a account was introduced for urban and rural areas.</a:t>
            </a:r>
          </a:p>
          <a:p>
            <a:endParaRPr lang="en-US" dirty="0"/>
          </a:p>
        </p:txBody>
      </p:sp>
      <p:sp>
        <p:nvSpPr>
          <p:cNvPr id="4" name="Slide Number Placeholder 3"/>
          <p:cNvSpPr>
            <a:spLocks noGrp="1"/>
          </p:cNvSpPr>
          <p:nvPr>
            <p:ph type="sldNum" sz="quarter" idx="10"/>
          </p:nvPr>
        </p:nvSpPr>
        <p:spPr/>
        <p:txBody>
          <a:bodyPr/>
          <a:lstStyle/>
          <a:p>
            <a:fld id="{977597A1-0903-4EB8-981E-FAD98A23FF6F}"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715000" cy="4343400"/>
          </a:xfrm>
        </p:spPr>
        <p:txBody>
          <a:bodyPr>
            <a:normAutofit fontScale="92500" lnSpcReduction="10000"/>
          </a:bodyPr>
          <a:lstStyle/>
          <a:p>
            <a:r>
              <a:rPr lang="en-US" sz="1600" dirty="0" smtClean="0"/>
              <a:t>Back home the thought was taken further and a Committee was set-up in 1972 for developing Regional Accounts with region being the states. The RAC gave two reports in 1974 and 1976.The main stress of the RAC was directed towards refining structure of accounts of the Public Sector and simplifying methodology for compiling estimates of SDP of supra-regional sectors. The Report also gave thoughts for compiling estimates of capital formation and private final consumption expenditure at state level. A number of research workers contributed papers on compiling estimates of capital formation and private final consumption which were discussed in the IARNIW Conferences. According to me this system was a vision of national accountants.</a:t>
            </a:r>
          </a:p>
          <a:p>
            <a:r>
              <a:rPr lang="en-US" sz="1600" dirty="0" smtClean="0"/>
              <a:t> </a:t>
            </a:r>
          </a:p>
          <a:p>
            <a:r>
              <a:rPr lang="en-US" sz="1600" dirty="0" smtClean="0"/>
              <a:t>In spite of repeated efforts by the CSO the work could not pick-up in states. Apart from having research interest, none of the State Statistical Bureaus took this work seriously. One main reason for this lack of interest is due to the fact that State Governments are already compiling regional indicators recommended in the Report and further work did not enhance the availability of data for location planning or balance development of the state.</a:t>
            </a:r>
          </a:p>
          <a:p>
            <a:endParaRPr lang="en-US" dirty="0"/>
          </a:p>
        </p:txBody>
      </p:sp>
      <p:sp>
        <p:nvSpPr>
          <p:cNvPr id="4" name="Slide Number Placeholder 3"/>
          <p:cNvSpPr>
            <a:spLocks noGrp="1"/>
          </p:cNvSpPr>
          <p:nvPr>
            <p:ph type="sldNum" sz="quarter" idx="10"/>
          </p:nvPr>
        </p:nvSpPr>
        <p:spPr/>
        <p:txBody>
          <a:bodyPr/>
          <a:lstStyle/>
          <a:p>
            <a:fld id="{977597A1-0903-4EB8-981E-FAD98A23FF6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228600" y="4343400"/>
            <a:ext cx="6324600" cy="4648200"/>
          </a:xfrm>
        </p:spPr>
        <p:txBody>
          <a:bodyPr>
            <a:normAutofit lnSpcReduction="10000"/>
          </a:bodyPr>
          <a:lstStyle/>
          <a:p>
            <a:r>
              <a:rPr lang="en-US" sz="1800" dirty="0" smtClean="0"/>
              <a:t>The System of National Accounts is a multi-purpose system designed for supporting policy making. My experience of working with different offices outside NAD is that people are afraid of using SNA because it is complicated and large amount of data which is being collected and used by these offices remains outside the System and it does not provide readymade tools for their use.</a:t>
            </a:r>
          </a:p>
          <a:p>
            <a:r>
              <a:rPr lang="en-US" sz="1800" dirty="0" smtClean="0"/>
              <a:t> </a:t>
            </a:r>
          </a:p>
          <a:p>
            <a:r>
              <a:rPr lang="en-US" sz="1800" dirty="0" smtClean="0"/>
              <a:t>I considered these limitations and realized that the positive qualities of the system can be used for providing an alternative system. The SNA provides data with increased consistency that is geo-referenced to facilitate integration of physical and technical data. The System also facilitates horizontal and vertical integration. Horizontal integration means analyzing together related economic activities from different industry groups and vertical integration stands for aggregation and disaggregation of the data at different geographical levels. Using these properties a user friendly system for universal use can be formulated.</a:t>
            </a:r>
          </a:p>
          <a:p>
            <a:endParaRPr lang="en-US" dirty="0"/>
          </a:p>
        </p:txBody>
      </p:sp>
      <p:sp>
        <p:nvSpPr>
          <p:cNvPr id="4" name="Slide Number Placeholder 3"/>
          <p:cNvSpPr>
            <a:spLocks noGrp="1"/>
          </p:cNvSpPr>
          <p:nvPr>
            <p:ph type="sldNum" sz="quarter" idx="10"/>
          </p:nvPr>
        </p:nvSpPr>
        <p:spPr/>
        <p:txBody>
          <a:bodyPr/>
          <a:lstStyle/>
          <a:p>
            <a:fld id="{977597A1-0903-4EB8-981E-FAD98A23FF6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800" dirty="0" smtClean="0"/>
              <a:t>The SNA 1993 and subsequently 2008 revision laid stress on compiling regional accounts for large countries.</a:t>
            </a:r>
          </a:p>
          <a:p>
            <a:r>
              <a:rPr lang="en-US" sz="1800" dirty="0" smtClean="0"/>
              <a:t>The SNA recommended that institutional units may be grouped in three groups. First having economic activities only in one region, second units  having establishments in number of regions and third those economic entities which are operated and controlled by the Central Government.</a:t>
            </a:r>
          </a:p>
          <a:p>
            <a:r>
              <a:rPr lang="en-US" sz="1800" dirty="0" smtClean="0"/>
              <a:t>To study the issues and concern in depth a set of macro accounts for a region can be formulated using this extended concept of national accounting given in the SNA. </a:t>
            </a:r>
          </a:p>
          <a:p>
            <a:r>
              <a:rPr lang="en-US" sz="1800" dirty="0" smtClean="0"/>
              <a:t>The SNA has also suggested use of indicator system for supporting the system.</a:t>
            </a:r>
          </a:p>
          <a:p>
            <a:endParaRPr lang="en-US" dirty="0"/>
          </a:p>
        </p:txBody>
      </p:sp>
      <p:sp>
        <p:nvSpPr>
          <p:cNvPr id="4" name="Slide Number Placeholder 3"/>
          <p:cNvSpPr>
            <a:spLocks noGrp="1"/>
          </p:cNvSpPr>
          <p:nvPr>
            <p:ph type="sldNum" sz="quarter" idx="10"/>
          </p:nvPr>
        </p:nvSpPr>
        <p:spPr/>
        <p:txBody>
          <a:bodyPr/>
          <a:lstStyle/>
          <a:p>
            <a:fld id="{977597A1-0903-4EB8-981E-FAD98A23FF6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638800" cy="4419600"/>
          </a:xfrm>
        </p:spPr>
        <p:txBody>
          <a:bodyPr>
            <a:normAutofit/>
          </a:bodyPr>
          <a:lstStyle/>
          <a:p>
            <a:r>
              <a:rPr lang="en-US" sz="1600" dirty="0" smtClean="0"/>
              <a:t>I propose an alternative system using SNA recommendations. A framework for regional accounts depends on two things namely structural characteristics of the region and issues and concern of the region</a:t>
            </a:r>
          </a:p>
          <a:p>
            <a:r>
              <a:rPr lang="en-US" sz="1600" b="1" dirty="0" smtClean="0"/>
              <a:t> </a:t>
            </a:r>
            <a:endParaRPr lang="en-US" sz="1600" dirty="0" smtClean="0"/>
          </a:p>
          <a:p>
            <a:r>
              <a:rPr lang="en-US" sz="1600" dirty="0" smtClean="0"/>
              <a:t>I have assumed a region with three tier administrative system (nation, region i.e. state and sub-region i.e. district/division) having all categories of economic activities for the present purpose. </a:t>
            </a:r>
          </a:p>
          <a:p>
            <a:r>
              <a:rPr lang="en-US" sz="1600" b="1" dirty="0" smtClean="0"/>
              <a:t> </a:t>
            </a:r>
            <a:endParaRPr lang="en-US" sz="1600" dirty="0" smtClean="0"/>
          </a:p>
          <a:p>
            <a:r>
              <a:rPr lang="en-US" sz="1600" b="1" dirty="0" smtClean="0"/>
              <a:t>Issues and concern for a region are</a:t>
            </a:r>
            <a:endParaRPr lang="en-US" sz="1600" dirty="0" smtClean="0"/>
          </a:p>
          <a:p>
            <a:r>
              <a:rPr lang="en-US" sz="1600" dirty="0" smtClean="0"/>
              <a:t>- battering the condition of the population by raising levels of nutrition, standards of living of the peoples; </a:t>
            </a:r>
          </a:p>
          <a:p>
            <a:r>
              <a:rPr lang="en-US" sz="1600" dirty="0" smtClean="0"/>
              <a:t>- securing improvements in the efficiency of the production and distribution; and </a:t>
            </a:r>
          </a:p>
          <a:p>
            <a:r>
              <a:rPr lang="en-US" sz="1600" dirty="0" smtClean="0"/>
              <a:t>-improving the ecosystem for a sustainable development</a:t>
            </a:r>
          </a:p>
          <a:p>
            <a:endParaRPr lang="en-US" dirty="0"/>
          </a:p>
        </p:txBody>
      </p:sp>
      <p:sp>
        <p:nvSpPr>
          <p:cNvPr id="4" name="Slide Number Placeholder 3"/>
          <p:cNvSpPr>
            <a:spLocks noGrp="1"/>
          </p:cNvSpPr>
          <p:nvPr>
            <p:ph type="sldNum" sz="quarter" idx="10"/>
          </p:nvPr>
        </p:nvSpPr>
        <p:spPr/>
        <p:txBody>
          <a:bodyPr/>
          <a:lstStyle/>
          <a:p>
            <a:fld id="{977597A1-0903-4EB8-981E-FAD98A23FF6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381000" y="4343400"/>
            <a:ext cx="6248400" cy="4572000"/>
          </a:xfrm>
        </p:spPr>
        <p:txBody>
          <a:bodyPr>
            <a:normAutofit/>
          </a:bodyPr>
          <a:lstStyle/>
          <a:p>
            <a:r>
              <a:rPr lang="en-US" sz="1400" i="1" dirty="0" smtClean="0"/>
              <a:t>Goods and Service Account to</a:t>
            </a:r>
            <a:r>
              <a:rPr lang="en-US" sz="1400" dirty="0" smtClean="0"/>
              <a:t> present size and type of economic activities of the region supported by a number of satellite accounts to go into depth of functioning of various types of producers classified by type of economic activities. </a:t>
            </a:r>
          </a:p>
          <a:p>
            <a:pPr lvl="0"/>
            <a:r>
              <a:rPr lang="en-US" sz="1400" i="1" dirty="0" smtClean="0"/>
              <a:t>Accounts for Product</a:t>
            </a:r>
            <a:r>
              <a:rPr lang="en-US" sz="1400" dirty="0" smtClean="0"/>
              <a:t> to determine the quantum of production as well as inputs/resources required for analyzing various issues relating to supply and demand for final and intermediate consumption. </a:t>
            </a:r>
          </a:p>
          <a:p>
            <a:pPr lvl="0"/>
            <a:r>
              <a:rPr lang="en-US" sz="1400" i="1" dirty="0" smtClean="0"/>
              <a:t>Accounts for Establishment</a:t>
            </a:r>
            <a:r>
              <a:rPr lang="en-US" sz="1400" dirty="0" smtClean="0"/>
              <a:t> to make decisions on production technologies. These data are used for measuring productivity, output-input and capital-output ratios, etc. for taking decisions on capital and labor substitution and demonstrating improved technologies. Data contained in these accounts are also useful for compiling economic and environmental indicators and initiating research and extension programs.</a:t>
            </a:r>
          </a:p>
          <a:p>
            <a:pPr lvl="0"/>
            <a:r>
              <a:rPr lang="en-US" sz="1400" i="1" dirty="0" smtClean="0"/>
              <a:t>Accounts for the institutional unit</a:t>
            </a:r>
            <a:r>
              <a:rPr lang="en-US" sz="1400" dirty="0" smtClean="0"/>
              <a:t> for making technical and economic decisions for carrying out all economic activities associated with the unit and industry. Such data are also used for making government policies relating to taxes and subsidies and formulating macro models.</a:t>
            </a:r>
          </a:p>
          <a:p>
            <a:pPr lvl="0"/>
            <a:r>
              <a:rPr lang="en-GB" sz="1400" dirty="0" smtClean="0"/>
              <a:t>SNA strongly recommends sub-sectoring institutional sectors, especially household sector, based on economic activity to analyse infrastructural and other requirements of the region and for inter-regional comparison to increase productivity.</a:t>
            </a:r>
            <a:endParaRPr lang="en-US" sz="1400" dirty="0" smtClean="0"/>
          </a:p>
          <a:p>
            <a:pPr lvl="0"/>
            <a:r>
              <a:rPr lang="en-US" sz="1400" dirty="0" smtClean="0"/>
              <a:t>Indicator System to support policy makers.</a:t>
            </a:r>
          </a:p>
          <a:p>
            <a:endParaRPr lang="en-US" dirty="0"/>
          </a:p>
        </p:txBody>
      </p:sp>
      <p:sp>
        <p:nvSpPr>
          <p:cNvPr id="4" name="Slide Number Placeholder 3"/>
          <p:cNvSpPr>
            <a:spLocks noGrp="1"/>
          </p:cNvSpPr>
          <p:nvPr>
            <p:ph type="sldNum" sz="quarter" idx="10"/>
          </p:nvPr>
        </p:nvSpPr>
        <p:spPr/>
        <p:txBody>
          <a:bodyPr/>
          <a:lstStyle/>
          <a:p>
            <a:fld id="{977597A1-0903-4EB8-981E-FAD98A23FF6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57200" y="4343400"/>
            <a:ext cx="5867400" cy="4495800"/>
          </a:xfrm>
        </p:spPr>
        <p:txBody>
          <a:bodyPr>
            <a:normAutofit/>
          </a:bodyPr>
          <a:lstStyle/>
          <a:p>
            <a:r>
              <a:rPr lang="en-US" sz="1800" dirty="0" smtClean="0"/>
              <a:t>Two types of indicators:</a:t>
            </a:r>
          </a:p>
          <a:p>
            <a:r>
              <a:rPr lang="en-US" sz="1800" dirty="0" smtClean="0"/>
              <a:t>An overall set of base line indicators : These set of indicators are updated periodically to monitor ongoing progress.</a:t>
            </a:r>
          </a:p>
          <a:p>
            <a:pPr lvl="0"/>
            <a:endParaRPr lang="en-US" sz="1800" dirty="0" smtClean="0"/>
          </a:p>
          <a:p>
            <a:pPr lvl="0"/>
            <a:r>
              <a:rPr lang="en-US" sz="1800" dirty="0" smtClean="0"/>
              <a:t>The second set of indicators can be compiled from the detailed disaggregated data contained in the accounts and ancillary data collected for specific economic activity. </a:t>
            </a:r>
          </a:p>
          <a:p>
            <a:pPr lvl="0"/>
            <a:endParaRPr lang="en-US" sz="1800" dirty="0" smtClean="0"/>
          </a:p>
          <a:p>
            <a:pPr lvl="0"/>
            <a:r>
              <a:rPr lang="en-US" sz="1800" dirty="0" smtClean="0"/>
              <a:t>Indicators for both the parts can be compiled from the data sets generated in the framework and ancillary data collected from other sources.</a:t>
            </a:r>
          </a:p>
          <a:p>
            <a:pPr lvl="0"/>
            <a:endParaRPr lang="en-US" sz="1800" dirty="0" smtClean="0"/>
          </a:p>
          <a:p>
            <a:pPr lvl="0"/>
            <a:r>
              <a:rPr lang="en-US" sz="1800" dirty="0" smtClean="0"/>
              <a:t>The biggest advantage of creating indicator system linked with the set of accounts is that analyst can study impact of the aggregate by institutional sectors and study its incidence at national and sub-national level.  </a:t>
            </a:r>
          </a:p>
          <a:p>
            <a:endParaRPr lang="en-US" dirty="0"/>
          </a:p>
        </p:txBody>
      </p:sp>
      <p:sp>
        <p:nvSpPr>
          <p:cNvPr id="4" name="Slide Number Placeholder 3"/>
          <p:cNvSpPr>
            <a:spLocks noGrp="1"/>
          </p:cNvSpPr>
          <p:nvPr>
            <p:ph type="sldNum" sz="quarter" idx="10"/>
          </p:nvPr>
        </p:nvSpPr>
        <p:spPr/>
        <p:txBody>
          <a:bodyPr/>
          <a:lstStyle/>
          <a:p>
            <a:fld id="{977597A1-0903-4EB8-981E-FAD98A23FF6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0">
              <a:buFont typeface="Arial" pitchFamily="34" charset="0"/>
              <a:buChar char="•"/>
            </a:pPr>
            <a:r>
              <a:rPr lang="en-US" sz="1600" dirty="0" smtClean="0"/>
              <a:t>Horizontal integration such as linking sugar cane production to sugar industry, wholesale and retail markets, exports &amp; imports</a:t>
            </a:r>
            <a:endParaRPr lang="en-US" sz="1100" dirty="0" smtClean="0"/>
          </a:p>
          <a:p>
            <a:pPr lvl="0">
              <a:buFont typeface="Arial" pitchFamily="34" charset="0"/>
              <a:buChar char="•"/>
            </a:pPr>
            <a:r>
              <a:rPr lang="en-US" sz="1600" dirty="0" smtClean="0"/>
              <a:t>Vertical integration such as linking production/productivity from district level to state and country level</a:t>
            </a:r>
            <a:endParaRPr lang="en-US" sz="1100" dirty="0" smtClean="0"/>
          </a:p>
          <a:p>
            <a:pPr lvl="0">
              <a:buFont typeface="Arial" pitchFamily="34" charset="0"/>
              <a:buChar char="•"/>
            </a:pPr>
            <a:r>
              <a:rPr lang="en-US" sz="1600" dirty="0" smtClean="0"/>
              <a:t>Data integration linking land use to area under crop to environmental characteristics </a:t>
            </a:r>
            <a:endParaRPr lang="en-US" sz="1100" dirty="0" smtClean="0"/>
          </a:p>
          <a:p>
            <a:pPr lvl="0">
              <a:buFont typeface="Arial" pitchFamily="34" charset="0"/>
              <a:buChar char="•"/>
            </a:pPr>
            <a:r>
              <a:rPr lang="en-US" sz="1600" dirty="0" smtClean="0"/>
              <a:t>Accounts – </a:t>
            </a:r>
            <a:endParaRPr lang="en-US" sz="1100" dirty="0" smtClean="0"/>
          </a:p>
          <a:p>
            <a:pPr lvl="1">
              <a:buFont typeface="Arial" pitchFamily="34" charset="0"/>
              <a:buChar char="•"/>
            </a:pPr>
            <a:r>
              <a:rPr lang="en-US" sz="1600" dirty="0" smtClean="0"/>
              <a:t>Institutional units (Plantation Corporation, Poultry &amp; Pig Farms, Seed Corporation, Agricultural households …..)</a:t>
            </a:r>
            <a:endParaRPr lang="en-US" sz="1100" dirty="0" smtClean="0"/>
          </a:p>
          <a:p>
            <a:pPr lvl="1">
              <a:buFont typeface="Arial" pitchFamily="34" charset="0"/>
              <a:buChar char="•"/>
            </a:pPr>
            <a:r>
              <a:rPr lang="en-US" sz="1600" dirty="0" smtClean="0"/>
              <a:t>Establishments (Agricultural holdings, ……)</a:t>
            </a:r>
            <a:endParaRPr lang="en-US" sz="1100" dirty="0" smtClean="0"/>
          </a:p>
          <a:p>
            <a:pPr lvl="1">
              <a:buFont typeface="Arial" pitchFamily="34" charset="0"/>
              <a:buChar char="•"/>
            </a:pPr>
            <a:r>
              <a:rPr lang="en-US" sz="1600" dirty="0" smtClean="0"/>
              <a:t>Goods (Agriculture crops, ….)</a:t>
            </a:r>
            <a:endParaRPr lang="en-US" sz="1100" dirty="0" smtClean="0"/>
          </a:p>
          <a:p>
            <a:pPr lvl="1">
              <a:buFont typeface="Arial" pitchFamily="34" charset="0"/>
              <a:buChar char="•"/>
            </a:pPr>
            <a:r>
              <a:rPr lang="en-US" sz="1600" dirty="0" smtClean="0"/>
              <a:t>SEAFA (FAO, 1996) &amp; Handbook (FAO, 2002)</a:t>
            </a:r>
            <a:endParaRPr lang="en-US" sz="1100" dirty="0" smtClean="0"/>
          </a:p>
          <a:p>
            <a:pPr lvl="0">
              <a:buFont typeface="Arial" pitchFamily="34" charset="0"/>
              <a:buChar char="•"/>
            </a:pPr>
            <a:r>
              <a:rPr lang="en-US" sz="1600" dirty="0" smtClean="0"/>
              <a:t>Indicator System –</a:t>
            </a:r>
            <a:endParaRPr lang="en-US" sz="1100" dirty="0" smtClean="0"/>
          </a:p>
          <a:p>
            <a:pPr lvl="1">
              <a:buFont typeface="Arial" pitchFamily="34" charset="0"/>
              <a:buChar char="•"/>
            </a:pPr>
            <a:r>
              <a:rPr lang="en-US" sz="1600" dirty="0" smtClean="0"/>
              <a:t>Productivity, Capital-output, Infrastructure, ….</a:t>
            </a:r>
            <a:endParaRPr lang="en-US" sz="1100" dirty="0" smtClean="0"/>
          </a:p>
          <a:p>
            <a:pPr lvl="1">
              <a:buFont typeface="Arial" pitchFamily="34" charset="0"/>
              <a:buChar char="•"/>
            </a:pPr>
            <a:r>
              <a:rPr lang="en-US" sz="1600" dirty="0" err="1" smtClean="0"/>
              <a:t>Agri</a:t>
            </a:r>
            <a:r>
              <a:rPr lang="en-US" sz="1600" dirty="0" smtClean="0"/>
              <a:t>-environmental indicators – linking crop with land quality,  </a:t>
            </a:r>
            <a:endParaRPr lang="en-US" sz="1100" dirty="0" smtClean="0"/>
          </a:p>
          <a:p>
            <a:pPr lvl="1">
              <a:buFont typeface="Arial" pitchFamily="34" charset="0"/>
              <a:buChar char="•"/>
            </a:pPr>
            <a:r>
              <a:rPr lang="en-US" sz="1600" dirty="0" smtClean="0"/>
              <a:t>Step-by-step Guide (FAO, 2002) </a:t>
            </a:r>
            <a:endParaRPr lang="en-US" sz="1100" dirty="0" smtClean="0"/>
          </a:p>
          <a:p>
            <a:endParaRPr lang="en-US" dirty="0"/>
          </a:p>
        </p:txBody>
      </p:sp>
      <p:sp>
        <p:nvSpPr>
          <p:cNvPr id="4" name="Slide Number Placeholder 3"/>
          <p:cNvSpPr>
            <a:spLocks noGrp="1"/>
          </p:cNvSpPr>
          <p:nvPr>
            <p:ph type="sldNum" sz="quarter" idx="10"/>
          </p:nvPr>
        </p:nvSpPr>
        <p:spPr/>
        <p:txBody>
          <a:bodyPr/>
          <a:lstStyle/>
          <a:p>
            <a:fld id="{977597A1-0903-4EB8-981E-FAD98A23FF6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77597A1-0903-4EB8-981E-FAD98A23FF6F}"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8287C4A2-00B2-4711-8B70-F66B7E5DD0A0}" type="datetimeFigureOut">
              <a:rPr lang="en-US" smtClean="0"/>
              <a:pPr/>
              <a:t>9/15/2020</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10D137B7-AF6D-4778-AED7-5A465D887522}"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87C4A2-00B2-4711-8B70-F66B7E5DD0A0}" type="datetimeFigureOut">
              <a:rPr lang="en-US" smtClean="0"/>
              <a:pPr/>
              <a:t>9/15/2020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D137B7-AF6D-4778-AED7-5A465D88752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287C4A2-00B2-4711-8B70-F66B7E5DD0A0}" type="datetimeFigureOut">
              <a:rPr lang="en-US" smtClean="0"/>
              <a:pPr/>
              <a:t>9/15/2020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D137B7-AF6D-4778-AED7-5A465D88752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287C4A2-00B2-4711-8B70-F66B7E5DD0A0}" type="datetimeFigureOut">
              <a:rPr lang="en-US" smtClean="0"/>
              <a:pPr/>
              <a:t>9/15/2020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0D137B7-AF6D-4778-AED7-5A465D887522}"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287C4A2-00B2-4711-8B70-F66B7E5DD0A0}" type="datetimeFigureOut">
              <a:rPr lang="en-US" smtClean="0"/>
              <a:pPr/>
              <a:t>9/15/2020</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10D137B7-AF6D-4778-AED7-5A465D88752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287C4A2-00B2-4711-8B70-F66B7E5DD0A0}" type="datetimeFigureOut">
              <a:rPr lang="en-US" smtClean="0"/>
              <a:pPr/>
              <a:t>9/15/2020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D137B7-AF6D-4778-AED7-5A465D887522}"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8287C4A2-00B2-4711-8B70-F66B7E5DD0A0}" type="datetimeFigureOut">
              <a:rPr lang="en-US" smtClean="0"/>
              <a:pPr/>
              <a:t>9/15/2020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0D137B7-AF6D-4778-AED7-5A465D887522}"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287C4A2-00B2-4711-8B70-F66B7E5DD0A0}" type="datetimeFigureOut">
              <a:rPr lang="en-US" smtClean="0"/>
              <a:pPr/>
              <a:t>9/15/2020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0D137B7-AF6D-4778-AED7-5A465D88752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87C4A2-00B2-4711-8B70-F66B7E5DD0A0}" type="datetimeFigureOut">
              <a:rPr lang="en-US" smtClean="0"/>
              <a:pPr/>
              <a:t>9/15/2020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0D137B7-AF6D-4778-AED7-5A465D88752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287C4A2-00B2-4711-8B70-F66B7E5DD0A0}" type="datetimeFigureOut">
              <a:rPr lang="en-US" smtClean="0"/>
              <a:pPr/>
              <a:t>9/15/2020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0D137B7-AF6D-4778-AED7-5A465D887522}"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8287C4A2-00B2-4711-8B70-F66B7E5DD0A0}" type="datetimeFigureOut">
              <a:rPr lang="en-US" smtClean="0"/>
              <a:pPr/>
              <a:t>9/15/2020</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10D137B7-AF6D-4778-AED7-5A465D887522}"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287C4A2-00B2-4711-8B70-F66B7E5DD0A0}" type="datetimeFigureOut">
              <a:rPr lang="en-US" smtClean="0"/>
              <a:pPr/>
              <a:t>9/15/2020</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10D137B7-AF6D-4778-AED7-5A465D88752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narain_pratap@yahoo.co.in"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Rectangle 1"/>
          <p:cNvSpPr>
            <a:spLocks noChangeArrowheads="1"/>
          </p:cNvSpPr>
          <p:nvPr/>
        </p:nvSpPr>
        <p:spPr bwMode="auto">
          <a:xfrm>
            <a:off x="0" y="838201"/>
            <a:ext cx="9144000" cy="69711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SYSTEM OF REGIONAL ACCOUNTS FOR INDIA</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6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Exploring alternative approach</a:t>
            </a:r>
          </a:p>
          <a:p>
            <a:pPr marL="0" marR="0" lvl="0" indent="0" algn="ctr" defTabSz="914400" rtl="0" eaLnBrk="0" fontAlgn="base" latinLnBrk="0" hangingPunct="0">
              <a:lnSpc>
                <a:spcPct val="100000"/>
              </a:lnSpc>
              <a:spcBef>
                <a:spcPct val="0"/>
              </a:spcBef>
              <a:spcAft>
                <a:spcPct val="0"/>
              </a:spcAft>
              <a:buClrTx/>
              <a:buSzTx/>
              <a:buFontTx/>
              <a:buNone/>
              <a:tabLst/>
            </a:pPr>
            <a:endParaRPr lang="en-US" sz="2600" b="1" dirty="0">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PRATAP NARAIN</a:t>
            </a:r>
            <a:endParaRPr kumimoji="0" lang="en-US" sz="7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Former Senior Statistician</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Food and Agriculture </a:t>
            </a:r>
            <a:r>
              <a:rPr kumimoji="0" lang="en-US" sz="2000" b="1"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Organisation</a:t>
            </a: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of the UN</a:t>
            </a:r>
            <a:endParaRPr kumimoji="0" lang="en-US"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hlinkClick r:id="rId3"/>
              </a:rPr>
              <a:t>narain_pratap@yahoo.co.in</a:t>
            </a: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600" b="1" dirty="0" smtClean="0">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lang="en-US" sz="2000" b="1" dirty="0" smtClean="0">
                <a:latin typeface="Times New Roman" pitchFamily="18" charset="0"/>
                <a:ea typeface="Calibri" pitchFamily="34" charset="0"/>
                <a:cs typeface="Times New Roman" pitchFamily="18" charset="0"/>
              </a:rPr>
              <a:t>Presented at</a:t>
            </a:r>
          </a:p>
          <a:p>
            <a:pPr marL="0" marR="0" lvl="0" indent="0" algn="ctr" defTabSz="914400" rtl="0" eaLnBrk="0" fontAlgn="base" latinLnBrk="0" hangingPunct="0">
              <a:lnSpc>
                <a:spcPct val="100000"/>
              </a:lnSpc>
              <a:spcBef>
                <a:spcPct val="0"/>
              </a:spcBef>
              <a:spcAft>
                <a:spcPct val="0"/>
              </a:spcAft>
              <a:buClrTx/>
              <a:buSzTx/>
              <a:buFontTx/>
              <a:buNone/>
              <a:tabLst/>
            </a:pPr>
            <a:r>
              <a:rPr lang="en-US" sz="2000" b="1" dirty="0" smtClean="0">
                <a:latin typeface="Times New Roman" pitchFamily="18" charset="0"/>
                <a:ea typeface="Calibri" pitchFamily="34" charset="0"/>
                <a:cs typeface="Times New Roman" pitchFamily="18" charset="0"/>
              </a:rPr>
              <a:t>CONFERENCE ORGANISED BY</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INDIAN ASSOCIATION FOR RESEARCH IN </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NATIONAL  INCOME  AND  WEALTH</a:t>
            </a:r>
          </a:p>
          <a:p>
            <a:pPr marL="0" marR="0" lvl="0" indent="0" algn="ctr" defTabSz="914400" rtl="0" eaLnBrk="0" fontAlgn="base" latinLnBrk="0" hangingPunct="0">
              <a:lnSpc>
                <a:spcPct val="100000"/>
              </a:lnSpc>
              <a:spcBef>
                <a:spcPct val="0"/>
              </a:spcBef>
              <a:spcAft>
                <a:spcPct val="0"/>
              </a:spcAft>
              <a:buClrTx/>
              <a:buSzTx/>
              <a:buFontTx/>
              <a:buNone/>
              <a:tabLst/>
            </a:pPr>
            <a:r>
              <a:rPr lang="en-US" sz="2400" b="1" dirty="0" smtClean="0">
                <a:latin typeface="Times New Roman" pitchFamily="18" charset="0"/>
                <a:ea typeface="Calibri" pitchFamily="34" charset="0"/>
                <a:cs typeface="Times New Roman" pitchFamily="18" charset="0"/>
              </a:rPr>
              <a:t>26 &amp; 27 SEPTEMBER 2020</a:t>
            </a:r>
            <a:endParaRPr kumimoji="0" lang="en-US"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400" b="1" dirty="0">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200" b="1" dirty="0">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200" b="1" dirty="0">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200" b="1" dirty="0">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en-US" sz="1200" b="1" dirty="0">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solidFill>
                  <a:srgbClr val="FF0000"/>
                </a:solidFill>
              </a:rPr>
              <a:t>REGIONAL ACCOUNTS WORK IN INDIA</a:t>
            </a:r>
            <a:endParaRPr lang="en-US" b="1" dirty="0">
              <a:solidFill>
                <a:srgbClr val="FF0000"/>
              </a:solidFill>
            </a:endParaRPr>
          </a:p>
        </p:txBody>
      </p:sp>
      <p:sp>
        <p:nvSpPr>
          <p:cNvPr id="3" name="Content Placeholder 2"/>
          <p:cNvSpPr>
            <a:spLocks noGrp="1"/>
          </p:cNvSpPr>
          <p:nvPr>
            <p:ph sz="quarter" idx="1"/>
          </p:nvPr>
        </p:nvSpPr>
        <p:spPr>
          <a:xfrm>
            <a:off x="914400" y="1447800"/>
            <a:ext cx="2819400" cy="4572000"/>
          </a:xfrm>
        </p:spPr>
        <p:txBody>
          <a:bodyPr/>
          <a:lstStyle/>
          <a:p>
            <a:r>
              <a:rPr lang="en-US" dirty="0" smtClean="0"/>
              <a:t>Committee set-up in 1972</a:t>
            </a:r>
          </a:p>
          <a:p>
            <a:pPr lvl="1"/>
            <a:r>
              <a:rPr lang="en-US" dirty="0" smtClean="0"/>
              <a:t>First Report 1974</a:t>
            </a:r>
          </a:p>
          <a:p>
            <a:pPr lvl="1"/>
            <a:r>
              <a:rPr lang="en-US" dirty="0" smtClean="0"/>
              <a:t>Final Report 1976</a:t>
            </a:r>
          </a:p>
          <a:p>
            <a:r>
              <a:rPr lang="en-US" dirty="0" smtClean="0"/>
              <a:t>Research work </a:t>
            </a:r>
          </a:p>
          <a:p>
            <a:r>
              <a:rPr lang="en-US" dirty="0" smtClean="0"/>
              <a:t>Current status </a:t>
            </a:r>
            <a:endParaRPr lang="en-US" dirty="0"/>
          </a:p>
        </p:txBody>
      </p:sp>
      <p:pic>
        <p:nvPicPr>
          <p:cNvPr id="5" name="Content Placeholder 4" descr="IMG_0019.jpg"/>
          <p:cNvPicPr>
            <a:picLocks noGrp="1" noChangeAspect="1"/>
          </p:cNvPicPr>
          <p:nvPr>
            <p:ph sz="quarter" idx="2"/>
          </p:nvPr>
        </p:nvPicPr>
        <p:blipFill>
          <a:blip r:embed="rId3" cstate="print"/>
          <a:stretch>
            <a:fillRect/>
          </a:stretch>
        </p:blipFill>
        <p:spPr>
          <a:xfrm>
            <a:off x="4191000" y="2049065"/>
            <a:ext cx="4492625" cy="3369469"/>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FF0000"/>
                </a:solidFill>
              </a:rPr>
              <a:t>SYSTEM OF NATIONAL ACCOUNTS</a:t>
            </a:r>
            <a:endParaRPr lang="en-US" b="1" dirty="0">
              <a:solidFill>
                <a:srgbClr val="FF0000"/>
              </a:solidFill>
            </a:endParaRPr>
          </a:p>
        </p:txBody>
      </p:sp>
      <p:sp>
        <p:nvSpPr>
          <p:cNvPr id="3" name="Content Placeholder 2"/>
          <p:cNvSpPr>
            <a:spLocks noGrp="1"/>
          </p:cNvSpPr>
          <p:nvPr>
            <p:ph sz="quarter" idx="1"/>
          </p:nvPr>
        </p:nvSpPr>
        <p:spPr>
          <a:xfrm>
            <a:off x="4800600" y="1447800"/>
            <a:ext cx="3657600" cy="4267200"/>
          </a:xfrm>
        </p:spPr>
        <p:txBody>
          <a:bodyPr/>
          <a:lstStyle/>
          <a:p>
            <a:pPr>
              <a:buNone/>
            </a:pPr>
            <a:r>
              <a:rPr lang="en-US" dirty="0" smtClean="0">
                <a:solidFill>
                  <a:srgbClr val="C00000"/>
                </a:solidFill>
              </a:rPr>
              <a:t>ADVANTAGES</a:t>
            </a:r>
          </a:p>
          <a:p>
            <a:r>
              <a:rPr lang="en-US" dirty="0" smtClean="0"/>
              <a:t>Increased inter – consistency of data-set</a:t>
            </a:r>
          </a:p>
          <a:p>
            <a:r>
              <a:rPr lang="en-US" dirty="0" smtClean="0"/>
              <a:t>Geo-referenced data to facilitate data integration</a:t>
            </a:r>
          </a:p>
          <a:p>
            <a:r>
              <a:rPr lang="en-US" dirty="0" smtClean="0"/>
              <a:t>Horizontal &amp; vertical integration</a:t>
            </a:r>
          </a:p>
          <a:p>
            <a:endParaRPr lang="en-US" dirty="0" smtClean="0"/>
          </a:p>
          <a:p>
            <a:endParaRPr lang="en-US" dirty="0"/>
          </a:p>
        </p:txBody>
      </p:sp>
      <p:sp>
        <p:nvSpPr>
          <p:cNvPr id="4" name="Content Placeholder 3"/>
          <p:cNvSpPr>
            <a:spLocks noGrp="1"/>
          </p:cNvSpPr>
          <p:nvPr>
            <p:ph sz="quarter" idx="2"/>
          </p:nvPr>
        </p:nvSpPr>
        <p:spPr>
          <a:xfrm>
            <a:off x="533400" y="1447800"/>
            <a:ext cx="3749040" cy="4572000"/>
          </a:xfrm>
        </p:spPr>
        <p:txBody>
          <a:bodyPr/>
          <a:lstStyle/>
          <a:p>
            <a:pPr>
              <a:buNone/>
            </a:pPr>
            <a:r>
              <a:rPr lang="en-US" dirty="0" smtClean="0">
                <a:solidFill>
                  <a:srgbClr val="C00000"/>
                </a:solidFill>
              </a:rPr>
              <a:t>LIMITATIONS</a:t>
            </a:r>
          </a:p>
          <a:p>
            <a:r>
              <a:rPr lang="en-US" dirty="0" smtClean="0"/>
              <a:t>Complicated for adopting</a:t>
            </a:r>
          </a:p>
          <a:p>
            <a:r>
              <a:rPr lang="en-US" dirty="0" smtClean="0"/>
              <a:t>Not in use by most specialized institution/ subject matter Ministries</a:t>
            </a:r>
          </a:p>
          <a:p>
            <a:r>
              <a:rPr lang="en-US" dirty="0" smtClean="0"/>
              <a:t>Large amount of data being collected are outside the system</a:t>
            </a:r>
            <a:endParaRPr lang="en-US" dirty="0"/>
          </a:p>
        </p:txBody>
      </p:sp>
      <p:cxnSp>
        <p:nvCxnSpPr>
          <p:cNvPr id="7" name="Straight Arrow Connector 6"/>
          <p:cNvCxnSpPr/>
          <p:nvPr/>
        </p:nvCxnSpPr>
        <p:spPr>
          <a:xfrm rot="5400000">
            <a:off x="2933700" y="3314700"/>
            <a:ext cx="31242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solidFill>
                  <a:schemeClr val="accent2"/>
                </a:solidFill>
              </a:rPr>
              <a:t>REGIONAL ACCOUNTS IN UNSNA</a:t>
            </a:r>
            <a:endParaRPr lang="en-US" b="1" dirty="0">
              <a:solidFill>
                <a:schemeClr val="accent2"/>
              </a:solidFill>
            </a:endParaRPr>
          </a:p>
        </p:txBody>
      </p:sp>
      <p:sp>
        <p:nvSpPr>
          <p:cNvPr id="6" name="Content Placeholder 5"/>
          <p:cNvSpPr>
            <a:spLocks noGrp="1"/>
          </p:cNvSpPr>
          <p:nvPr>
            <p:ph sz="quarter" idx="1"/>
          </p:nvPr>
        </p:nvSpPr>
        <p:spPr/>
        <p:txBody>
          <a:bodyPr/>
          <a:lstStyle/>
          <a:p>
            <a:r>
              <a:rPr lang="en-US" dirty="0" smtClean="0"/>
              <a:t>Recognized in 1993 version and elaborated in 2008 version</a:t>
            </a:r>
          </a:p>
          <a:p>
            <a:r>
              <a:rPr lang="en-US" dirty="0" smtClean="0"/>
              <a:t>Classified  institutional units into three groups</a:t>
            </a:r>
          </a:p>
          <a:p>
            <a:r>
              <a:rPr lang="en-US" dirty="0" smtClean="0"/>
              <a:t>Suggested sub-sectoring of institutional units by region</a:t>
            </a:r>
          </a:p>
          <a:p>
            <a:r>
              <a:rPr lang="en-US" dirty="0" smtClean="0"/>
              <a:t>Suggested more complete accounts for institutional sectors units controlled and operated in the region</a:t>
            </a:r>
          </a:p>
          <a:p>
            <a:r>
              <a:rPr lang="en-US" dirty="0" smtClean="0"/>
              <a:t>Partial Regional Accounts may be supplemented by regional statistical indicators</a:t>
            </a:r>
          </a:p>
          <a:p>
            <a:r>
              <a:rPr lang="en-US" dirty="0" smtClean="0"/>
              <a:t>SNA also recommended compilation of Satellite Accounts, Key Sector Accounts and SAMs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smtClean="0">
                <a:solidFill>
                  <a:srgbClr val="FF0000"/>
                </a:solidFill>
              </a:rPr>
              <a:t>SUGGESTED FRAMEWORK - I</a:t>
            </a:r>
            <a:endParaRPr lang="en-US" b="1" dirty="0">
              <a:solidFill>
                <a:srgbClr val="FF0000"/>
              </a:solidFill>
            </a:endParaRPr>
          </a:p>
        </p:txBody>
      </p:sp>
      <p:sp>
        <p:nvSpPr>
          <p:cNvPr id="3" name="Content Placeholder 2"/>
          <p:cNvSpPr>
            <a:spLocks noGrp="1"/>
          </p:cNvSpPr>
          <p:nvPr>
            <p:ph sz="quarter" idx="1"/>
          </p:nvPr>
        </p:nvSpPr>
        <p:spPr/>
        <p:txBody>
          <a:bodyPr/>
          <a:lstStyle/>
          <a:p>
            <a:pPr algn="ctr">
              <a:buNone/>
            </a:pPr>
            <a:r>
              <a:rPr lang="en-US" dirty="0" smtClean="0">
                <a:solidFill>
                  <a:srgbClr val="00B050"/>
                </a:solidFill>
              </a:rPr>
              <a:t>NEED MULTIDIMENSIONAL APPROACH INVOLVING PEOPLE, INSTITUTIONS AND THE ECOSYSTEM </a:t>
            </a:r>
          </a:p>
          <a:p>
            <a:r>
              <a:rPr lang="en-US" dirty="0" smtClean="0"/>
              <a:t>Structural Characteristics of the region</a:t>
            </a:r>
          </a:p>
          <a:p>
            <a:pPr lvl="1"/>
            <a:r>
              <a:rPr lang="en-US" dirty="0" smtClean="0"/>
              <a:t>Three tier administrative system</a:t>
            </a:r>
          </a:p>
          <a:p>
            <a:r>
              <a:rPr lang="en-US" dirty="0" smtClean="0"/>
              <a:t>Issues</a:t>
            </a:r>
          </a:p>
          <a:p>
            <a:pPr lvl="1"/>
            <a:r>
              <a:rPr lang="en-US" dirty="0" smtClean="0"/>
              <a:t>Bettering condition of the population</a:t>
            </a:r>
          </a:p>
          <a:p>
            <a:pPr lvl="1"/>
            <a:r>
              <a:rPr lang="en-US" dirty="0" smtClean="0"/>
              <a:t>Efficiency in production and distribution</a:t>
            </a:r>
          </a:p>
          <a:p>
            <a:r>
              <a:rPr lang="en-US" dirty="0" smtClean="0"/>
              <a:t>Concern</a:t>
            </a:r>
          </a:p>
          <a:p>
            <a:pPr lvl="1"/>
            <a:r>
              <a:rPr lang="en-US" dirty="0" smtClean="0"/>
              <a:t>Economic and Environmental Sustainability</a:t>
            </a:r>
          </a:p>
          <a:p>
            <a:pPr lvl="2">
              <a:buNone/>
            </a:pPr>
            <a:endParaRPr lang="en-US"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1" dirty="0" smtClean="0">
                <a:solidFill>
                  <a:srgbClr val="FF0000"/>
                </a:solidFill>
              </a:rPr>
              <a:t>SUGGESTED FRAMEWORK - II</a:t>
            </a:r>
            <a:endParaRPr lang="en-US" dirty="0"/>
          </a:p>
        </p:txBody>
      </p:sp>
      <p:sp>
        <p:nvSpPr>
          <p:cNvPr id="4" name="Content Placeholder 3"/>
          <p:cNvSpPr>
            <a:spLocks noGrp="1"/>
          </p:cNvSpPr>
          <p:nvPr>
            <p:ph sz="quarter" idx="1"/>
          </p:nvPr>
        </p:nvSpPr>
        <p:spPr/>
        <p:txBody>
          <a:bodyPr>
            <a:normAutofit fontScale="25000" lnSpcReduction="20000"/>
          </a:bodyPr>
          <a:lstStyle/>
          <a:p>
            <a:r>
              <a:rPr lang="en-US" sz="8000" b="1" dirty="0" smtClean="0"/>
              <a:t>Goods &amp; Services Accounts – over view of economy of the region</a:t>
            </a:r>
          </a:p>
          <a:p>
            <a:r>
              <a:rPr lang="en-US" sz="8000" b="1" dirty="0" smtClean="0"/>
              <a:t>Accounts of Products &amp; Establishments – Technology and production efficiency of the regional economic activity</a:t>
            </a:r>
          </a:p>
          <a:p>
            <a:r>
              <a:rPr lang="en-US" sz="8000" b="1" dirty="0" smtClean="0"/>
              <a:t>Accounts for institutional units for  taking economic and technology related decision</a:t>
            </a:r>
          </a:p>
          <a:p>
            <a:r>
              <a:rPr lang="en-US" sz="8000" b="1" dirty="0" smtClean="0"/>
              <a:t>The indicator system to guide policy makers for building technically sound, economically viable, environmental friendly use of region’s resources</a:t>
            </a:r>
          </a:p>
          <a:p>
            <a:endParaRPr lang="en-US" dirty="0"/>
          </a:p>
        </p:txBody>
      </p:sp>
      <p:graphicFrame>
        <p:nvGraphicFramePr>
          <p:cNvPr id="10" name="Content Placeholder 9"/>
          <p:cNvGraphicFramePr>
            <a:graphicFrameLocks noGrp="1"/>
          </p:cNvGraphicFramePr>
          <p:nvPr>
            <p:ph sz="quarter" idx="2"/>
          </p:nvPr>
        </p:nvGraphicFramePr>
        <p:xfrm>
          <a:off x="4933950" y="1447800"/>
          <a:ext cx="3749675"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solidFill>
                  <a:schemeClr val="accent2"/>
                </a:solidFill>
              </a:rPr>
              <a:t>Indicator System</a:t>
            </a:r>
            <a:endParaRPr lang="en-US" dirty="0">
              <a:solidFill>
                <a:schemeClr val="accent2"/>
              </a:solidFill>
            </a:endParaRPr>
          </a:p>
        </p:txBody>
      </p:sp>
      <p:sp>
        <p:nvSpPr>
          <p:cNvPr id="3" name="Content Placeholder 2"/>
          <p:cNvSpPr>
            <a:spLocks noGrp="1"/>
          </p:cNvSpPr>
          <p:nvPr>
            <p:ph sz="quarter" idx="1"/>
          </p:nvPr>
        </p:nvSpPr>
        <p:spPr/>
        <p:txBody>
          <a:bodyPr>
            <a:normAutofit/>
          </a:bodyPr>
          <a:lstStyle/>
          <a:p>
            <a:r>
              <a:rPr lang="en-US" dirty="0" smtClean="0"/>
              <a:t>Indicator system – Headline indicators for current structure and baseline indicators to address specific action area as per strategic objectives</a:t>
            </a:r>
          </a:p>
          <a:p>
            <a:pPr lvl="0"/>
            <a:r>
              <a:rPr lang="en-US" dirty="0" smtClean="0"/>
              <a:t>Indicators are useful for formulation of plans and program as well as for monitoring and evaluation of progress of program. </a:t>
            </a:r>
          </a:p>
          <a:p>
            <a:pPr lvl="0"/>
            <a:r>
              <a:rPr lang="en-US" dirty="0" smtClean="0"/>
              <a:t>Use of such indicators has been advocated by UNSNA</a:t>
            </a:r>
          </a:p>
          <a:p>
            <a:pPr lvl="0"/>
            <a:r>
              <a:rPr lang="en-US" dirty="0" smtClean="0"/>
              <a:t>Conferences/ Submits held in recent time have taken support of indicators for measuring progress of decision taken in the meet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1219200"/>
          </a:xfrm>
        </p:spPr>
        <p:txBody>
          <a:bodyPr>
            <a:normAutofit fontScale="90000"/>
          </a:bodyPr>
          <a:lstStyle/>
          <a:p>
            <a:pPr lvl="0" algn="ctr"/>
            <a:r>
              <a:rPr lang="en-US" b="1" dirty="0" smtClean="0">
                <a:solidFill>
                  <a:schemeClr val="tx1"/>
                </a:solidFill>
                <a:latin typeface="Times New Roman" pitchFamily="18" charset="0"/>
                <a:ea typeface="Calibri" pitchFamily="34" charset="0"/>
                <a:cs typeface="Times New Roman" pitchFamily="18" charset="0"/>
              </a:rPr>
              <a:t/>
            </a:r>
            <a:br>
              <a:rPr lang="en-US" b="1" dirty="0" smtClean="0">
                <a:solidFill>
                  <a:schemeClr val="tx1"/>
                </a:solidFill>
                <a:latin typeface="Times New Roman" pitchFamily="18" charset="0"/>
                <a:ea typeface="Calibri" pitchFamily="34" charset="0"/>
                <a:cs typeface="Times New Roman" pitchFamily="18" charset="0"/>
              </a:rPr>
            </a:br>
            <a:r>
              <a:rPr lang="en-US" sz="3600" b="1" dirty="0" smtClean="0">
                <a:solidFill>
                  <a:srgbClr val="FF0000"/>
                </a:solidFill>
                <a:latin typeface="Times New Roman" pitchFamily="18" charset="0"/>
                <a:ea typeface="Calibri" pitchFamily="34" charset="0"/>
                <a:cs typeface="Times New Roman" pitchFamily="18" charset="0"/>
              </a:rPr>
              <a:t>ILLUSTRATIVE FRAMEWORK FOR AGRICULTURE ACTIVITY</a:t>
            </a:r>
            <a:endParaRPr lang="en-US" dirty="0">
              <a:solidFill>
                <a:srgbClr val="FF0000"/>
              </a:solidFill>
            </a:endParaRPr>
          </a:p>
        </p:txBody>
      </p:sp>
      <p:sp>
        <p:nvSpPr>
          <p:cNvPr id="3" name="Content Placeholder 2"/>
          <p:cNvSpPr>
            <a:spLocks noGrp="1"/>
          </p:cNvSpPr>
          <p:nvPr>
            <p:ph sz="quarter" idx="1"/>
          </p:nvPr>
        </p:nvSpPr>
        <p:spPr/>
        <p:txBody>
          <a:bodyPr/>
          <a:lstStyle/>
          <a:p>
            <a:r>
              <a:rPr lang="en-US" dirty="0" smtClean="0"/>
              <a:t>Accounts – </a:t>
            </a:r>
          </a:p>
          <a:p>
            <a:pPr lvl="1"/>
            <a:r>
              <a:rPr lang="en-US" dirty="0" smtClean="0"/>
              <a:t>Institutional units (Plantation Corporation, Poultry &amp; Pig Farms, Seed Corporation, Agricultural households …..)</a:t>
            </a:r>
          </a:p>
          <a:p>
            <a:pPr lvl="1"/>
            <a:r>
              <a:rPr lang="en-US" dirty="0" smtClean="0"/>
              <a:t>Establishments (Agricultural holdings, ……)</a:t>
            </a:r>
          </a:p>
          <a:p>
            <a:pPr lvl="1"/>
            <a:r>
              <a:rPr lang="en-US" dirty="0" smtClean="0"/>
              <a:t>Goods (Agriculture crops, ….)</a:t>
            </a:r>
          </a:p>
          <a:p>
            <a:pPr lvl="1"/>
            <a:r>
              <a:rPr lang="en-US" dirty="0" smtClean="0"/>
              <a:t>SEAFA (FAO, 1996) &amp; Handbook (FAO, 2002)</a:t>
            </a:r>
          </a:p>
          <a:p>
            <a:r>
              <a:rPr lang="en-US" dirty="0" smtClean="0"/>
              <a:t>Indicator System –</a:t>
            </a:r>
          </a:p>
          <a:p>
            <a:pPr lvl="1"/>
            <a:r>
              <a:rPr lang="en-US" dirty="0" smtClean="0"/>
              <a:t>Productivity, Capital-output, Infrastructure, ….</a:t>
            </a:r>
          </a:p>
          <a:p>
            <a:pPr lvl="1"/>
            <a:r>
              <a:rPr lang="en-US" dirty="0" err="1" smtClean="0"/>
              <a:t>Agri</a:t>
            </a:r>
            <a:r>
              <a:rPr lang="en-US" dirty="0" smtClean="0"/>
              <a:t>-environmental for linking productivity to eco-system</a:t>
            </a:r>
          </a:p>
          <a:p>
            <a:pPr lvl="1"/>
            <a:r>
              <a:rPr lang="en-US" dirty="0" smtClean="0"/>
              <a:t>Step-by-step Guide (FAO, 2002)</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62000" y="2590800"/>
            <a:ext cx="7461658" cy="523220"/>
          </a:xfrm>
          <a:prstGeom prst="rect">
            <a:avLst/>
          </a:prstGeom>
          <a:noFill/>
        </p:spPr>
        <p:txBody>
          <a:bodyPr wrap="none" rtlCol="0">
            <a:spAutoFit/>
          </a:bodyPr>
          <a:lstStyle/>
          <a:p>
            <a:pPr algn="ctr"/>
            <a:r>
              <a:rPr lang="en-US" sz="2800" b="1" dirty="0" smtClean="0"/>
              <a:t>NECESSETY  IS  THE  MOTHER  OF  INVENTION</a:t>
            </a:r>
            <a:r>
              <a:rPr lang="en-US" dirty="0" smtClean="0"/>
              <a:t> </a:t>
            </a:r>
            <a:endParaRPr lang="en-US" dirty="0"/>
          </a:p>
        </p:txBody>
      </p:sp>
      <p:sp>
        <p:nvSpPr>
          <p:cNvPr id="7" name="TextBox 6"/>
          <p:cNvSpPr txBox="1"/>
          <p:nvPr/>
        </p:nvSpPr>
        <p:spPr>
          <a:xfrm>
            <a:off x="1676400" y="3581400"/>
            <a:ext cx="4964885" cy="523220"/>
          </a:xfrm>
          <a:prstGeom prst="rect">
            <a:avLst/>
          </a:prstGeom>
          <a:noFill/>
        </p:spPr>
        <p:txBody>
          <a:bodyPr wrap="none" rtlCol="0">
            <a:spAutoFit/>
          </a:bodyPr>
          <a:lstStyle/>
          <a:p>
            <a:r>
              <a:rPr lang="en-US" sz="2800" b="1" dirty="0" smtClean="0">
                <a:solidFill>
                  <a:srgbClr val="00B050"/>
                </a:solidFill>
              </a:rPr>
              <a:t>LET  US   MAKE  A  BEGINNING</a:t>
            </a:r>
            <a:endParaRPr lang="en-US" b="1" dirty="0">
              <a:solidFill>
                <a:srgbClr val="00B050"/>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436</TotalTime>
  <Words>1224</Words>
  <Application>Microsoft Office PowerPoint</Application>
  <PresentationFormat>On-screen Show (4:3)</PresentationFormat>
  <Paragraphs>137</Paragraphs>
  <Slides>9</Slides>
  <Notes>9</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Equity</vt:lpstr>
      <vt:lpstr>Slide 1</vt:lpstr>
      <vt:lpstr>REGIONAL ACCOUNTS WORK IN INDIA</vt:lpstr>
      <vt:lpstr>SYSTEM OF NATIONAL ACCOUNTS</vt:lpstr>
      <vt:lpstr>REGIONAL ACCOUNTS IN UNSNA</vt:lpstr>
      <vt:lpstr>SUGGESTED FRAMEWORK - I</vt:lpstr>
      <vt:lpstr>SUGGESTED FRAMEWORK - II</vt:lpstr>
      <vt:lpstr>Indicator System</vt:lpstr>
      <vt:lpstr> ILLUSTRATIVE FRAMEWORK FOR AGRICULTURE ACTIVITY</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HP</dc:creator>
  <cp:lastModifiedBy>HP</cp:lastModifiedBy>
  <cp:revision>67</cp:revision>
  <dcterms:created xsi:type="dcterms:W3CDTF">2020-08-09T13:48:49Z</dcterms:created>
  <dcterms:modified xsi:type="dcterms:W3CDTF">2020-09-15T08:10:15Z</dcterms:modified>
</cp:coreProperties>
</file>