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435" r:id="rId2"/>
    <p:sldId id="436" r:id="rId3"/>
    <p:sldId id="480" r:id="rId4"/>
    <p:sldId id="471" r:id="rId5"/>
    <p:sldId id="474" r:id="rId6"/>
    <p:sldId id="479" r:id="rId7"/>
    <p:sldId id="472" r:id="rId8"/>
    <p:sldId id="450" r:id="rId9"/>
    <p:sldId id="473" r:id="rId10"/>
    <p:sldId id="478" r:id="rId11"/>
    <p:sldId id="476" r:id="rId12"/>
    <p:sldId id="477" r:id="rId13"/>
    <p:sldId id="481" r:id="rId14"/>
    <p:sldId id="482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FB5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709" autoAdjust="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WORK\IARNIW-2020\Interdistrict%20Disparities%20in%20Social%20Sector\Diagram%20on%20CV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600" dirty="0">
                <a:latin typeface="Bodoni MT Condensed" pitchFamily="18" charset="0"/>
              </a:rPr>
              <a:t>Fig. </a:t>
            </a:r>
            <a:r>
              <a:rPr lang="en-US" sz="1600" dirty="0" smtClean="0">
                <a:latin typeface="Bodoni MT Condensed" pitchFamily="18" charset="0"/>
              </a:rPr>
              <a:t>1. </a:t>
            </a:r>
            <a:r>
              <a:rPr lang="en-US" sz="1600" dirty="0">
                <a:latin typeface="Bodoni MT Condensed" pitchFamily="18" charset="0"/>
              </a:rPr>
              <a:t>Pattern of CV (in %) in the Values of CI at Different Points in Time</a:t>
            </a:r>
          </a:p>
        </c:rich>
      </c:tx>
      <c:overlay val="0"/>
    </c:title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Sheet1!$B$23</c:f>
              <c:strCache>
                <c:ptCount val="1"/>
                <c:pt idx="0">
                  <c:v>CV (%)</c:v>
                </c:pt>
              </c:strCache>
            </c:strRef>
          </c:tx>
          <c:invertIfNegative val="0"/>
          <c:cat>
            <c:strRef>
              <c:f>Sheet1!$A$24:$A$28</c:f>
              <c:strCache>
                <c:ptCount val="5"/>
                <c:pt idx="0">
                  <c:v>1999-00</c:v>
                </c:pt>
                <c:pt idx="1">
                  <c:v>2004-05</c:v>
                </c:pt>
                <c:pt idx="2">
                  <c:v>2009-10</c:v>
                </c:pt>
                <c:pt idx="3">
                  <c:v>2014-15</c:v>
                </c:pt>
                <c:pt idx="4">
                  <c:v>2018-19</c:v>
                </c:pt>
              </c:strCache>
            </c:strRef>
          </c:cat>
          <c:val>
            <c:numRef>
              <c:f>Sheet1!$B$24:$B$28</c:f>
              <c:numCache>
                <c:formatCode>General</c:formatCode>
                <c:ptCount val="5"/>
                <c:pt idx="0">
                  <c:v>21.4</c:v>
                </c:pt>
                <c:pt idx="1">
                  <c:v>21.2</c:v>
                </c:pt>
                <c:pt idx="2">
                  <c:v>24.1</c:v>
                </c:pt>
                <c:pt idx="3">
                  <c:v>22.5</c:v>
                </c:pt>
                <c:pt idx="4">
                  <c:v>24.5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71623168"/>
        <c:axId val="171625472"/>
        <c:axId val="0"/>
      </c:bar3DChart>
      <c:catAx>
        <c:axId val="1716231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71625472"/>
        <c:crosses val="autoZero"/>
        <c:auto val="1"/>
        <c:lblAlgn val="ctr"/>
        <c:lblOffset val="100"/>
        <c:noMultiLvlLbl val="0"/>
      </c:catAx>
      <c:valAx>
        <c:axId val="171625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16231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2F2D8F-EE4B-4112-B1FE-89BD9F503965}" type="datetimeFigureOut">
              <a:rPr lang="en-IN" smtClean="0"/>
              <a:t>16-09-2020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806336-D115-40A2-8063-E421168DD8F5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99047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06336-D115-40A2-8063-E421168DD8F5}" type="slidenum">
              <a:rPr lang="en-IN" smtClean="0"/>
              <a:t>6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74314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06336-D115-40A2-8063-E421168DD8F5}" type="slidenum">
              <a:rPr lang="en-IN" smtClean="0"/>
              <a:t>8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7431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06336-D115-40A2-8063-E421168DD8F5}" type="slidenum">
              <a:rPr lang="en-IN" smtClean="0"/>
              <a:t>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74314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06336-D115-40A2-8063-E421168DD8F5}" type="slidenum">
              <a:rPr lang="en-IN" smtClean="0"/>
              <a:t>10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74314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06336-D115-40A2-8063-E421168DD8F5}" type="slidenum">
              <a:rPr lang="en-IN" smtClean="0"/>
              <a:t>11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7431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06336-D115-40A2-8063-E421168DD8F5}" type="slidenum">
              <a:rPr lang="en-IN" smtClean="0"/>
              <a:t>12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7431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806336-D115-40A2-8063-E421168DD8F5}" type="slidenum">
              <a:rPr lang="en-IN" smtClean="0"/>
              <a:t>13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7431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A2FAB-B407-41D4-A81F-0AE6E1C0B5E1}" type="datetimeFigureOut">
              <a:rPr lang="en-US"/>
              <a:pPr>
                <a:defRPr/>
              </a:pPr>
              <a:t>9/16/2020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55F2D-3797-42E5-915C-82DB0D7D1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E125A-3DC2-4047-AFAA-ACEC79732857}" type="datetimeFigureOut">
              <a:rPr lang="en-US"/>
              <a:pPr>
                <a:defRPr/>
              </a:pPr>
              <a:t>9/16/2020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BCD0-7BE7-4FF5-BC9E-60DC26631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C69C5-E8B8-443E-AE2F-CDD4DA25D940}" type="datetimeFigureOut">
              <a:rPr lang="en-US"/>
              <a:pPr>
                <a:defRPr/>
              </a:pPr>
              <a:t>9/16/2020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5CD7D-CF0D-438A-9406-74F02AFE0E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C16E66-1094-4E37-B918-46072924D903}" type="datetimeFigureOut">
              <a:rPr lang="en-US"/>
              <a:pPr>
                <a:defRPr/>
              </a:pPr>
              <a:t>9/16/2020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154EA-C533-4EC6-81F6-DF9F4D727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0B73E-A27D-41FC-8290-EA189C47E49A}" type="datetimeFigureOut">
              <a:rPr lang="en-US"/>
              <a:pPr>
                <a:defRPr/>
              </a:pPr>
              <a:t>9/16/2020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BAF2BE-7ECE-4E6B-A014-94ECBB7D2A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114DDB-130F-48AD-AA1A-F5E54A285D4F}" type="datetimeFigureOut">
              <a:rPr lang="en-US"/>
              <a:pPr>
                <a:defRPr/>
              </a:pPr>
              <a:t>9/16/2020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43E7F4-D8E7-4090-AB65-A1CA41C928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04FB5-DE15-411B-8359-2C1222477146}" type="datetimeFigureOut">
              <a:rPr lang="en-US"/>
              <a:pPr>
                <a:defRPr/>
              </a:pPr>
              <a:t>9/16/2020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CB1C8-BC72-484B-9295-DCFBDD12AE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CD3E8-600B-485D-B4C3-8F0A87556C8A}" type="datetimeFigureOut">
              <a:rPr lang="en-US"/>
              <a:pPr>
                <a:defRPr/>
              </a:pPr>
              <a:t>9/16/2020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71F2E-02C4-4CDD-AD8A-EF3298AC5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E0B20-08E0-44EC-8344-D9B08DB208E0}" type="datetimeFigureOut">
              <a:rPr lang="en-US"/>
              <a:pPr>
                <a:defRPr/>
              </a:pPr>
              <a:t>9/16/2020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7B52F-0820-4D70-928F-1183AC0FFB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B5BF38-3910-46AA-980B-E504129ECA7A}" type="datetimeFigureOut">
              <a:rPr lang="en-US"/>
              <a:pPr>
                <a:defRPr/>
              </a:pPr>
              <a:t>9/16/2020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9EB637-6CF4-450D-876D-C87301921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F9718-3DA6-4D4D-8138-EF3FB141815E}" type="datetimeFigureOut">
              <a:rPr lang="en-US"/>
              <a:pPr>
                <a:defRPr/>
              </a:pPr>
              <a:t>9/16/2020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86A70-A893-4A98-8BFD-ED2324D4E9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2050D-E31A-41ED-9EB7-AFE9A1C1B284}" type="datetimeFigureOut">
              <a:rPr lang="en-US"/>
              <a:pPr>
                <a:defRPr/>
              </a:pPr>
              <a:t>9/16/2020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7F80D-4231-424D-A0BA-357D55C2D3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37CCE04-C6EC-46EF-B6D5-0022A239D7F3}" type="datetimeFigureOut">
              <a:rPr lang="en-US"/>
              <a:pPr>
                <a:defRPr/>
              </a:pPr>
              <a:t>9/16/2020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2F73962-1573-4739-BA2D-24E011B291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jss.gndu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2.w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ubtitle 2"/>
          <p:cNvSpPr>
            <a:spLocks noGrp="1"/>
          </p:cNvSpPr>
          <p:nvPr>
            <p:ph type="subTitle" idx="1"/>
          </p:nvPr>
        </p:nvSpPr>
        <p:spPr>
          <a:xfrm>
            <a:off x="228600" y="228600"/>
            <a:ext cx="8686800" cy="63246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IN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Inter-district Disparities in Social Sector Activities:</a:t>
            </a:r>
            <a:endParaRPr lang="en-IN" sz="2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en-IN" sz="2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An Empirical Analysis for Himachal Pradesh State</a:t>
            </a:r>
            <a:endParaRPr lang="en-IN" sz="2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en-US" sz="2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err="1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Amarjit</a:t>
            </a:r>
            <a:r>
              <a:rPr lang="en-US" sz="2400" b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 Singh </a:t>
            </a:r>
            <a:r>
              <a:rPr lang="en-US" sz="2400" b="1" dirty="0" err="1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Sethi</a:t>
            </a:r>
            <a:endParaRPr lang="en-US" sz="2400" b="1" dirty="0" smtClean="0">
              <a:solidFill>
                <a:srgbClr val="0B0FB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Formerly Professor-</a:t>
            </a:r>
            <a:r>
              <a:rPr lang="en-US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cum</a:t>
            </a:r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-Dean Faculty</a:t>
            </a:r>
          </a:p>
          <a:p>
            <a:r>
              <a:rPr lang="en-US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Punjab School of Economics,  GND University,  Amritsar – 143 005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(E-mail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ajss.gndu@gmail.com</a:t>
            </a:r>
            <a:r>
              <a:rPr lang="en-US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+91-99882-90630)</a:t>
            </a:r>
          </a:p>
          <a:p>
            <a:pPr>
              <a:spcBef>
                <a:spcPct val="0"/>
              </a:spcBef>
            </a:pP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&amp;</a:t>
            </a:r>
          </a:p>
          <a:p>
            <a:r>
              <a:rPr lang="en-IN" sz="2400" b="1" dirty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Manoj Kumar Thakur</a:t>
            </a:r>
            <a:endParaRPr lang="en-IN" sz="2400" dirty="0">
              <a:solidFill>
                <a:srgbClr val="0B0FB5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Assistant Professor in </a:t>
            </a:r>
            <a:r>
              <a:rPr lang="en-IN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Economics</a:t>
            </a:r>
          </a:p>
          <a:p>
            <a:r>
              <a:rPr lang="en-IN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Government Degree College, </a:t>
            </a:r>
            <a:r>
              <a:rPr lang="en-IN" sz="18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Chowari</a:t>
            </a:r>
            <a:r>
              <a:rPr lang="en-IN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(HP) – </a:t>
            </a:r>
            <a:r>
              <a:rPr lang="en-IN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176 302 </a:t>
            </a:r>
            <a:endParaRPr lang="en-IN" sz="1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IN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IN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E-mail: manojthakur5500@gmail.com)</a:t>
            </a:r>
            <a:endParaRPr lang="en-IN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en-US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endParaRPr lang="en-US" sz="19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</a:pPr>
            <a:r>
              <a:rPr lang="en-US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Presented/ Discussed at the</a:t>
            </a:r>
          </a:p>
          <a:p>
            <a:pPr>
              <a:spcBef>
                <a:spcPct val="0"/>
              </a:spcBef>
            </a:pPr>
            <a:r>
              <a:rPr lang="en-US" sz="2100" b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en-US" sz="2100" b="1" baseline="30000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100" b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  Annual Conference of the IARNIW (Held in Virtual Mode)</a:t>
            </a:r>
          </a:p>
          <a:p>
            <a:pPr>
              <a:spcBef>
                <a:spcPct val="0"/>
              </a:spcBef>
            </a:pPr>
            <a:r>
              <a:rPr lang="en-US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Plenary Session on </a:t>
            </a:r>
            <a:r>
              <a:rPr lang="en-US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Sub-National Accounts</a:t>
            </a:r>
          </a:p>
          <a:p>
            <a:pPr>
              <a:spcBef>
                <a:spcPct val="0"/>
              </a:spcBef>
            </a:pPr>
            <a:r>
              <a:rPr lang="en-US" sz="1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(September 26-27, 2020)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Stratification of the 12 Districts 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943600"/>
          </a:xfrm>
        </p:spPr>
        <p:txBody>
          <a:bodyPr/>
          <a:lstStyle/>
          <a:p>
            <a:pPr marL="0" indent="0" algn="just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IN" sz="1800" b="1" baseline="30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 marL="0" indent="0" algn="just">
              <a:buNone/>
            </a:pPr>
            <a:endParaRPr lang="en-IN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0" indent="0" algn="just">
              <a:buNone/>
            </a:pP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IN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1600" b="1" baseline="30000" dirty="0" smtClean="0">
                <a:latin typeface="Times New Roman" pitchFamily="18" charset="0"/>
                <a:cs typeface="Times New Roman" pitchFamily="18" charset="0"/>
              </a:rPr>
              <a:t>$</a:t>
            </a:r>
            <a:r>
              <a:rPr lang="en-IN" sz="1600" b="1" dirty="0" smtClean="0">
                <a:latin typeface="Times New Roman" pitchFamily="18" charset="0"/>
                <a:cs typeface="Times New Roman" pitchFamily="18" charset="0"/>
              </a:rPr>
              <a:t> Districts Arranged in an Ascending Order of Development </a:t>
            </a:r>
          </a:p>
          <a:p>
            <a:pPr marL="0" indent="0" algn="just">
              <a:buNone/>
            </a:pPr>
            <a:endParaRPr lang="en-IN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000" b="1" dirty="0" smtClean="0">
                <a:latin typeface="Times New Roman" pitchFamily="18" charset="0"/>
                <a:cs typeface="Times New Roman" pitchFamily="18" charset="0"/>
              </a:rPr>
              <a:t>Lop-sided Type of  Development on Social Sector Front</a:t>
            </a:r>
          </a:p>
          <a:p>
            <a:pPr algn="just">
              <a:buFont typeface="Wingdings" pitchFamily="2" charset="2"/>
              <a:buChar char="§"/>
            </a:pPr>
            <a:r>
              <a:rPr lang="en-IN" sz="2000" b="1" dirty="0" smtClean="0">
                <a:latin typeface="Times New Roman" pitchFamily="18" charset="0"/>
                <a:cs typeface="Times New Roman" pitchFamily="18" charset="0"/>
              </a:rPr>
              <a:t>Easily Accessible Districts </a:t>
            </a:r>
            <a:r>
              <a:rPr lang="en-IN" sz="2000" b="1" i="1" dirty="0" smtClean="0">
                <a:latin typeface="Times New Roman" pitchFamily="18" charset="0"/>
                <a:cs typeface="Times New Roman" pitchFamily="18" charset="0"/>
              </a:rPr>
              <a:t>versus </a:t>
            </a:r>
            <a:r>
              <a:rPr lang="en-IN" sz="2000" b="1" dirty="0" smtClean="0">
                <a:latin typeface="Times New Roman" pitchFamily="18" charset="0"/>
                <a:cs typeface="Times New Roman" pitchFamily="18" charset="0"/>
              </a:rPr>
              <a:t>Inaccessible/ Remote Districts (Largely Tribal Regions)</a:t>
            </a:r>
            <a:endParaRPr lang="en-IN" sz="20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000" b="1" dirty="0" smtClean="0">
                <a:latin typeface="Times New Roman" pitchFamily="18" charset="0"/>
                <a:cs typeface="Times New Roman" pitchFamily="18" charset="0"/>
              </a:rPr>
              <a:t>HMRP </a:t>
            </a:r>
            <a:r>
              <a:rPr lang="en-IN" sz="20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IN" sz="2000" b="1" dirty="0" smtClean="0">
                <a:latin typeface="Times New Roman" pitchFamily="18" charset="0"/>
                <a:cs typeface="Times New Roman" pitchFamily="18" charset="0"/>
              </a:rPr>
              <a:t>Politically Strong Belt</a:t>
            </a:r>
          </a:p>
          <a:p>
            <a:pPr marL="0" indent="0" algn="just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258" name="Rectangle 18"/>
          <p:cNvSpPr>
            <a:spLocks noChangeArrowheads="1"/>
          </p:cNvSpPr>
          <p:nvPr/>
        </p:nvSpPr>
        <p:spPr bwMode="auto">
          <a:xfrm>
            <a:off x="228600" y="461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1646238" y="4029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1646238" y="5807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396286"/>
              </p:ext>
            </p:extLst>
          </p:nvPr>
        </p:nvGraphicFramePr>
        <p:xfrm>
          <a:off x="685799" y="914400"/>
          <a:ext cx="7772401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1"/>
                <a:gridCol w="2362200"/>
                <a:gridCol w="3733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Level of Development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Optimum Strata Boundaries for </a:t>
                      </a:r>
                      <a:r>
                        <a:rPr lang="en-IN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CI</a:t>
                      </a:r>
                      <a:r>
                        <a:rPr lang="en-IN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Districts </a:t>
                      </a:r>
                      <a:r>
                        <a:rPr lang="en-IN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$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Low </a:t>
                      </a:r>
                      <a:endParaRPr lang="en-IN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 </a:t>
                      </a:r>
                      <a:r>
                        <a:rPr lang="en-IN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0.001</a:t>
                      </a:r>
                      <a:r>
                        <a:rPr lang="en-IN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IN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</a:t>
                      </a:r>
                      <a:r>
                        <a:rPr lang="en-IN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CI &lt; 0.282</a:t>
                      </a:r>
                      <a:endParaRPr lang="en-IN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KULU,</a:t>
                      </a:r>
                      <a:r>
                        <a:rPr lang="en-IN" sz="2000" b="1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KINR, CHMB, LSPT</a:t>
                      </a:r>
                      <a:endParaRPr lang="en-IN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N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b="1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Medium</a:t>
                      </a:r>
                      <a:endParaRPr lang="en-IN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0.282</a:t>
                      </a:r>
                      <a:r>
                        <a:rPr lang="en-IN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IN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</a:t>
                      </a:r>
                      <a:r>
                        <a:rPr lang="en-IN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CI &lt; 0.343</a:t>
                      </a:r>
                      <a:endParaRPr lang="en-IN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KANG,</a:t>
                      </a:r>
                      <a:r>
                        <a:rPr lang="en-IN" sz="2000" b="1" baseline="0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SIRM, SHML, </a:t>
                      </a:r>
                      <a:r>
                        <a:rPr lang="en-IN" sz="2000" b="1" dirty="0" smtClean="0">
                          <a:solidFill>
                            <a:srgbClr val="0070C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MNDI</a:t>
                      </a:r>
                      <a:endParaRPr lang="en-IN" sz="20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IN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b="1" dirty="0">
                        <a:solidFill>
                          <a:srgbClr val="0070C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High</a:t>
                      </a:r>
                      <a:endParaRPr lang="en-IN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0.343</a:t>
                      </a:r>
                      <a:r>
                        <a:rPr lang="en-IN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IN" sz="20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  <a:sym typeface="Symbol"/>
                        </a:rPr>
                        <a:t></a:t>
                      </a:r>
                      <a:r>
                        <a:rPr lang="en-IN" sz="2000" b="1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CI &lt; 0.458</a:t>
                      </a:r>
                      <a:endParaRPr lang="en-IN" sz="20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2000" b="1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UNNA, SOLN, BLSP, HMRP</a:t>
                      </a:r>
                      <a:endParaRPr lang="en-IN" sz="20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2854089"/>
              </p:ext>
            </p:extLst>
          </p:nvPr>
        </p:nvGraphicFramePr>
        <p:xfrm>
          <a:off x="725488" y="3738563"/>
          <a:ext cx="6188075" cy="581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602" name="Equation" r:id="rId4" imgW="5181480" imgH="507960" progId="Equation.DSMT4">
                  <p:embed/>
                </p:oleObj>
              </mc:Choice>
              <mc:Fallback>
                <p:oleObj name="Equation" r:id="rId4" imgW="5181480" imgH="50796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488" y="3738563"/>
                        <a:ext cx="6188075" cy="581025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57023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Findings from the CFA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763000" cy="5867400"/>
          </a:xfrm>
        </p:spPr>
        <p:txBody>
          <a:bodyPr/>
          <a:lstStyle/>
          <a:p>
            <a:pPr marL="0" indent="0" algn="ctr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RMSEA = 0.101			SRMR = 0.160</a:t>
            </a:r>
          </a:p>
          <a:p>
            <a:pPr marL="0" indent="0" algn="ctr">
              <a:buNone/>
            </a:pP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[Not very encouraging, possibly because of relatively small size (=60) of the sample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 marL="0" indent="0" algn="ctr">
              <a:buNone/>
            </a:pPr>
            <a:endParaRPr lang="en-IN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Ø"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CFI = 0.940                                                           TLI = 0.935</a:t>
            </a:r>
          </a:p>
          <a:p>
            <a:pPr marL="0" indent="0" algn="ctr">
              <a:buNone/>
            </a:pP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Fairly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larger than the threshold value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of 0.90]</a:t>
            </a:r>
          </a:p>
          <a:p>
            <a:pPr marL="0" indent="0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Moreover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stimated Factor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oadings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H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ighly Significant</a:t>
            </a:r>
          </a:p>
          <a:p>
            <a:pPr marL="0" indent="0">
              <a:buNone/>
            </a:pP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Overall Conclusion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We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may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thus 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</a:rPr>
              <a:t>Accept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Already Estimated EFA Model to be Adequately Representing the Available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et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Data</a:t>
            </a: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258" name="Rectangle 18"/>
          <p:cNvSpPr>
            <a:spLocks noChangeArrowheads="1"/>
          </p:cNvSpPr>
          <p:nvPr/>
        </p:nvSpPr>
        <p:spPr bwMode="auto">
          <a:xfrm>
            <a:off x="228600" y="461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1646238" y="4029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1646238" y="5807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3124200" y="2286000"/>
            <a:ext cx="685800" cy="609600"/>
          </a:xfrm>
          <a:prstGeom prst="rightBrace">
            <a:avLst>
              <a:gd name="adj1" fmla="val 8333"/>
              <a:gd name="adj2" fmla="val 54787"/>
            </a:avLst>
          </a:prstGeom>
          <a:scene3d>
            <a:camera prst="orthographicFront">
              <a:rot lat="21573886" lon="5400000" rev="21301135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99385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Fig. 2. Path Diagram of the Loadings Estimated Through CFA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943600"/>
          </a:xfrm>
        </p:spPr>
        <p:txBody>
          <a:bodyPr/>
          <a:lstStyle/>
          <a:p>
            <a:pPr marL="0" indent="0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</a:p>
          <a:p>
            <a:pPr marL="0" indent="0">
              <a:buNone/>
            </a:pP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IN" sz="21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258" name="Rectangle 18"/>
          <p:cNvSpPr>
            <a:spLocks noChangeArrowheads="1"/>
          </p:cNvSpPr>
          <p:nvPr/>
        </p:nvSpPr>
        <p:spPr bwMode="auto">
          <a:xfrm>
            <a:off x="228600" y="461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1646238" y="4029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1646238" y="5807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9587479"/>
              </p:ext>
            </p:extLst>
          </p:nvPr>
        </p:nvGraphicFramePr>
        <p:xfrm>
          <a:off x="762000" y="838200"/>
          <a:ext cx="7543800" cy="5286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11" name="Acrobat Document" r:id="rId4" imgW="3886096" imgH="5029200" progId="AcroExch.Document.DC">
                  <p:embed/>
                </p:oleObj>
              </mc:Choice>
              <mc:Fallback>
                <p:oleObj name="Acrobat Document" r:id="rId4" imgW="3886096" imgH="5029200" progId="AcroExch.Document.DC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838200"/>
                        <a:ext cx="7543800" cy="52863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875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Policy Implications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943600"/>
          </a:xfrm>
        </p:spPr>
        <p:txBody>
          <a:bodyPr/>
          <a:lstStyle/>
          <a:p>
            <a:pPr marL="0" indent="0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                    </a:t>
            </a: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IN" sz="2200" b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In the light of fairly high and rising inter-district disparities:</a:t>
            </a: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</a:t>
            </a: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 Dire need to adopt 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</a:rPr>
              <a:t>suitable corrective measures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y consolidating SS Infrastructure)</a:t>
            </a:r>
          </a:p>
          <a:p>
            <a:pPr marL="0" indent="0" algn="ctr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Specifically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Respect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Laggard Districts (With Tribal Belts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of </a:t>
            </a:r>
          </a:p>
          <a:p>
            <a:pPr marL="0" indent="0" algn="ctr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KULU, KINR, CHMB  &amp; LSPT</a:t>
            </a:r>
          </a:p>
          <a:p>
            <a:pPr marL="0" indent="0" algn="ctr">
              <a:buNone/>
            </a:pP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So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as to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ensure </a:t>
            </a:r>
            <a:r>
              <a:rPr lang="en-IN" sz="2200" b="1" i="1" dirty="0">
                <a:latin typeface="Times New Roman" pitchFamily="18" charset="0"/>
                <a:cs typeface="Times New Roman" pitchFamily="18" charset="0"/>
              </a:rPr>
              <a:t>Balanced Development of Social Sector Activities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 in the State</a:t>
            </a:r>
            <a:r>
              <a:rPr lang="en-IN" sz="2200" b="1">
                <a:latin typeface="Times New Roman" pitchFamily="18" charset="0"/>
                <a:cs typeface="Times New Roman" pitchFamily="18" charset="0"/>
              </a:rPr>
              <a:t>. </a:t>
            </a:r>
            <a:endParaRPr lang="en-IN" sz="2200" b="1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258" name="Rectangle 18"/>
          <p:cNvSpPr>
            <a:spLocks noChangeArrowheads="1"/>
          </p:cNvSpPr>
          <p:nvPr/>
        </p:nvSpPr>
        <p:spPr bwMode="auto">
          <a:xfrm>
            <a:off x="228600" y="461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1646238" y="4029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1646238" y="5807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0119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609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IN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Appendix. Indicators </a:t>
            </a:r>
            <a:r>
              <a:rPr lang="en-IN" sz="2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Considered in the Study</a:t>
            </a:r>
            <a:endParaRPr lang="en-US" sz="23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943600"/>
          </a:xfrm>
        </p:spPr>
        <p:txBody>
          <a:bodyPr/>
          <a:lstStyle/>
          <a:p>
            <a:pPr marL="0" indent="0">
              <a:buNone/>
            </a:pPr>
            <a:endParaRPr lang="en-IN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IN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§"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7964853"/>
              </p:ext>
            </p:extLst>
          </p:nvPr>
        </p:nvGraphicFramePr>
        <p:xfrm>
          <a:off x="304799" y="681972"/>
          <a:ext cx="8484648" cy="59474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3601"/>
                <a:gridCol w="6467700"/>
                <a:gridCol w="1283347"/>
              </a:tblGrid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S. No.</a:t>
                      </a:r>
                      <a:endParaRPr lang="en-IN" sz="1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Indicator</a:t>
                      </a:r>
                      <a:endParaRPr lang="en-IN" sz="1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Abbreviation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 Primary Schools  per 100 </a:t>
                      </a:r>
                      <a:r>
                        <a:rPr lang="en-IN" sz="1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km</a:t>
                      </a:r>
                      <a:endParaRPr lang="en-IN" sz="1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NPRS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 Middle Schools  per 100 </a:t>
                      </a:r>
                      <a:r>
                        <a:rPr lang="en-IN" sz="1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km</a:t>
                      </a:r>
                      <a:endParaRPr lang="en-IN" sz="1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NMDS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 High/ </a:t>
                      </a:r>
                      <a:r>
                        <a:rPr lang="en-IN" sz="1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Secondary Schools per 100 </a:t>
                      </a:r>
                      <a:r>
                        <a:rPr lang="en-IN" sz="1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km</a:t>
                      </a:r>
                      <a:endParaRPr lang="en-IN" sz="1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NHSS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 Government Colleges  per 100 </a:t>
                      </a:r>
                      <a:r>
                        <a:rPr lang="en-IN" sz="1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km</a:t>
                      </a:r>
                      <a:endParaRPr lang="en-IN" sz="1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NGVC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Teacher-School Ratio in Primary Schools</a:t>
                      </a:r>
                      <a:endParaRPr lang="en-IN" sz="1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TSPS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Teacher-School Ratio in Middle Schools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TSMS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Teacher-School Ratio in High/ </a:t>
                      </a:r>
                      <a:r>
                        <a:rPr lang="en-IN" sz="1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Hr</a:t>
                      </a: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Secondary Schools</a:t>
                      </a:r>
                      <a:endParaRPr lang="en-IN" sz="1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TSHS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Enrollment</a:t>
                      </a: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per Lakh of Population in Primary Schools (Boys)</a:t>
                      </a:r>
                      <a:endParaRPr lang="en-IN" sz="1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EPSB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Enrollment per Lakh of Population in Primary Schools (Girls)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EPSG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Enrollment per Lakh of Population in Middle Schools (Boys)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EMSB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Enrollment per Lakh of Population in Middle Schools (Girls)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EMSG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Enrollment per Lakh of Population in High/ Hr Secondary Schools (Boys)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EHSB</a:t>
                      </a:r>
                      <a:endParaRPr lang="en-IN" sz="1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Enrollment per Lakh of Population in High/ Hr Secondary Schools (Girls)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EHSG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Pupil-Teacher Ratio in Primary Schools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PTPS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Pupil-Teacher Ratio in Middle Schools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PTMS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Pupil-Teacher Ratio in Secondary Schools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PTHS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 Hospitals per 100 sq km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NHSP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 Dispensary  in per 100 sq km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NDSP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 CHC/RH  per 100 sq km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NCHC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 PHC per 100 sq km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NPHC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 Beds per Lakh of Population Available in Allopathic Institutions 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NBAI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 Indoor Patients Treated in All Allopathic Institutions per Institution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NPTI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Outdoor Patient Treated in All Allopathic Institutions per Institution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NPTO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Ayurvedic Hospitals  per 100 sq km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NAHS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Ayurvedic Dispensaries  per 100 sq km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NADS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Ayurvedic Doctors  per Lakh of Population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NADC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Ayurvedic Nurses per  Doctor 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NANS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Beds (in  Ayurvedic institution)  per  Lakh of Population 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NBAY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Family Welfare Centres per 100 sq km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NFWC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Sterilisations Done per Lakh of Population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NSTD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Births Registered per 1000  Population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NBRR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Death Registered per 1000  Population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NDTR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Police Stations/ Police Posts per 100 sq km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NPLS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Crimes  per Lakh of Population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NCRM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  <a:tr h="16520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35.</a:t>
                      </a:r>
                      <a:endParaRPr lang="en-IN" sz="1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Number of Unarmed Police  Per Lakh of Population</a:t>
                      </a:r>
                      <a:endParaRPr lang="en-IN" sz="1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NUAP</a:t>
                      </a:r>
                      <a:endParaRPr lang="en-IN" sz="1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978" marR="4797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214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2400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533400"/>
            <a:ext cx="8763000" cy="5943600"/>
          </a:xfrm>
        </p:spPr>
        <p:txBody>
          <a:bodyPr/>
          <a:lstStyle/>
          <a:p>
            <a:pPr algn="just">
              <a:buFont typeface="Wingdings" pitchFamily="2" charset="2"/>
              <a:buChar char="§"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Significance of Social Sector Development (SSD) in a Region;</a:t>
            </a:r>
          </a:p>
          <a:p>
            <a:pPr algn="just">
              <a:buFont typeface="Wingdings" pitchFamily="2" charset="2"/>
              <a:buChar char="§"/>
            </a:pP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Within a State, Responsibility of SSD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With the State </a:t>
            </a:r>
            <a:r>
              <a:rPr lang="en-IN" sz="2200" b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Govt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;</a:t>
            </a:r>
          </a:p>
          <a:p>
            <a:pPr algn="just">
              <a:buFont typeface="Wingdings" pitchFamily="2" charset="2"/>
              <a:buChar char="§"/>
            </a:pPr>
            <a:endParaRPr lang="en-IN" sz="2200" b="1" dirty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In the Context of HP,  </a:t>
            </a:r>
            <a:r>
              <a:rPr lang="en-IN" sz="2200" b="1" dirty="0" err="1" smtClean="0">
                <a:latin typeface="Times New Roman" pitchFamily="18" charset="0"/>
                <a:cs typeface="Times New Roman" pitchFamily="18" charset="0"/>
                <a:sym typeface="Symbol"/>
              </a:rPr>
              <a:t>Dist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-Level Studies on SSD  Scanty;</a:t>
            </a:r>
          </a:p>
          <a:p>
            <a:pPr algn="just">
              <a:buFont typeface="Wingdings" pitchFamily="2" charset="2"/>
              <a:buChar char="§"/>
            </a:pPr>
            <a:endParaRPr lang="en-IN" sz="2200" b="1" dirty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the Present Empirical Study;</a:t>
            </a:r>
          </a:p>
          <a:p>
            <a:pPr algn="just">
              <a:buFont typeface="Wingdings" pitchFamily="2" charset="2"/>
              <a:buChar char="§"/>
            </a:pPr>
            <a:endParaRPr lang="en-IN" sz="2200" b="1" dirty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algn="just">
              <a:buFont typeface="Wingdings" pitchFamily="2" charset="2"/>
              <a:buChar char="§"/>
            </a:pPr>
            <a:r>
              <a:rPr lang="en-IN" sz="2200" b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Objective: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To Make an Assessment of the Extent &amp; Nature of Inter-District Disparities w.r.t. Social Sector Activities in the Context of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the State;</a:t>
            </a:r>
          </a:p>
          <a:p>
            <a:pPr algn="just">
              <a:buFont typeface="Wingdings" pitchFamily="2" charset="2"/>
              <a:buChar char="§"/>
            </a:pPr>
            <a:endParaRPr lang="en-IN" sz="2200" b="1" dirty="0" smtClean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algn="just">
              <a:buFont typeface="Wingdings" pitchFamily="2" charset="2"/>
              <a:buChar char="§"/>
            </a:pPr>
            <a:r>
              <a:rPr lang="en-US" sz="2200" b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Expected Benefit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: The Findings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ay Provide Useful Policy Input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State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Government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Achieve Close to Balanced Development on SS Front.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76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Secondary Data Compiled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(From Various Issues of Statistical Abstracts </a:t>
            </a:r>
            <a:r>
              <a:rPr lang="en-US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plus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Other Information from the ESO  of the State)</a:t>
            </a:r>
            <a:endParaRPr lang="en-US" sz="1600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943600"/>
          </a:xfrm>
        </p:spPr>
        <p:txBody>
          <a:bodyPr/>
          <a:lstStyle/>
          <a:p>
            <a:pPr marL="0" indent="0" algn="ctr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On p = 35 Indicators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Social Sector                                              </a:t>
            </a:r>
            <a:r>
              <a:rPr lang="en-IN" sz="1600" b="1" dirty="0" smtClean="0">
                <a:latin typeface="Times New Roman" pitchFamily="18" charset="0"/>
                <a:cs typeface="Times New Roman" pitchFamily="18" charset="0"/>
              </a:rPr>
              <a:t>[Combination of Elem &amp; </a:t>
            </a:r>
            <a:r>
              <a:rPr lang="en-IN" sz="1600" b="1" dirty="0" err="1" smtClean="0">
                <a:latin typeface="Times New Roman" pitchFamily="18" charset="0"/>
                <a:cs typeface="Times New Roman" pitchFamily="18" charset="0"/>
              </a:rPr>
              <a:t>Hr</a:t>
            </a:r>
            <a:r>
              <a:rPr lang="en-IN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1600" b="1" dirty="0" err="1" smtClean="0">
                <a:latin typeface="Times New Roman" pitchFamily="18" charset="0"/>
                <a:cs typeface="Times New Roman" pitchFamily="18" charset="0"/>
              </a:rPr>
              <a:t>Edn</a:t>
            </a:r>
            <a:r>
              <a:rPr lang="en-IN" sz="1600" b="1" dirty="0" smtClean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IN" sz="1600" b="1" dirty="0" err="1" smtClean="0">
                <a:latin typeface="Times New Roman" pitchFamily="18" charset="0"/>
                <a:cs typeface="Times New Roman" pitchFamily="18" charset="0"/>
              </a:rPr>
              <a:t>Endg</a:t>
            </a:r>
            <a:r>
              <a:rPr lang="en-IN" sz="1600" b="1" dirty="0" smtClean="0">
                <a:latin typeface="Times New Roman" pitchFamily="18" charset="0"/>
                <a:cs typeface="Times New Roman" pitchFamily="18" charset="0"/>
              </a:rPr>
              <a:t> &amp; </a:t>
            </a:r>
            <a:r>
              <a:rPr lang="en-IN" sz="1600" b="1" dirty="0" err="1" smtClean="0">
                <a:latin typeface="Times New Roman" pitchFamily="18" charset="0"/>
                <a:cs typeface="Times New Roman" pitchFamily="18" charset="0"/>
              </a:rPr>
              <a:t>Exog</a:t>
            </a:r>
            <a:r>
              <a:rPr lang="en-IN" sz="1600" b="1" dirty="0" smtClean="0">
                <a:latin typeface="Times New Roman" pitchFamily="18" charset="0"/>
                <a:cs typeface="Times New Roman" pitchFamily="18" charset="0"/>
              </a:rPr>
              <a:t>  Health; and Some Other of Social Security]</a:t>
            </a: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At 05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oints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Time</a:t>
            </a:r>
          </a:p>
          <a:p>
            <a:pPr marL="0" indent="0" algn="ctr">
              <a:buNone/>
            </a:pPr>
            <a:r>
              <a:rPr lang="en-IN" sz="1600" b="1" dirty="0" smtClean="0">
                <a:latin typeface="Times New Roman" pitchFamily="18" charset="0"/>
                <a:cs typeface="Times New Roman" pitchFamily="18" charset="0"/>
              </a:rPr>
              <a:t>[1999-2000</a:t>
            </a:r>
            <a:r>
              <a:rPr lang="en-IN" sz="1600" b="1" dirty="0">
                <a:latin typeface="Times New Roman" pitchFamily="18" charset="0"/>
                <a:cs typeface="Times New Roman" pitchFamily="18" charset="0"/>
              </a:rPr>
              <a:t>, 2004-05, 2009-10, 2014-15 and </a:t>
            </a:r>
            <a:r>
              <a:rPr lang="en-IN" sz="1600" b="1" dirty="0" smtClean="0">
                <a:latin typeface="Times New Roman" pitchFamily="18" charset="0"/>
                <a:cs typeface="Times New Roman" pitchFamily="18" charset="0"/>
              </a:rPr>
              <a:t>2018-19]</a:t>
            </a: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For All the 12  Districts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the State</a:t>
            </a:r>
          </a:p>
          <a:p>
            <a:pPr marL="0" indent="0">
              <a:buNone/>
            </a:pPr>
            <a:r>
              <a:rPr lang="en-IN" sz="1600" b="1" dirty="0" smtClean="0">
                <a:latin typeface="Times New Roman" pitchFamily="18" charset="0"/>
                <a:cs typeface="Times New Roman" pitchFamily="18" charset="0"/>
              </a:rPr>
              <a:t>[BLSP, CHMB, HMRP, KANG, KINR, KLLU, LSPT, MNDI, SHML, SIRM, SOLN </a:t>
            </a:r>
            <a:r>
              <a:rPr lang="en-IN" sz="1600" b="1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IN" sz="1600" b="1" dirty="0" smtClean="0">
                <a:latin typeface="Times New Roman" pitchFamily="18" charset="0"/>
                <a:cs typeface="Times New Roman" pitchFamily="18" charset="0"/>
              </a:rPr>
              <a:t>UNNA]</a:t>
            </a:r>
          </a:p>
          <a:p>
            <a:pPr marL="0" indent="0">
              <a:buNone/>
            </a:pPr>
            <a:endParaRPr lang="en-IN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Indicators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Re-Expressed on Per Capita (or Per Unit Area) Basis</a:t>
            </a:r>
          </a:p>
          <a:p>
            <a:pPr marL="0" indent="0" algn="ctr">
              <a:buNone/>
            </a:pPr>
            <a:r>
              <a:rPr lang="en-IN" sz="1600" b="1" dirty="0">
                <a:latin typeface="Times New Roman" pitchFamily="18" charset="0"/>
                <a:cs typeface="Times New Roman" pitchFamily="18" charset="0"/>
              </a:rPr>
              <a:t>[So as to nullify the effect of varying sizes of population and area among the districts]</a:t>
            </a:r>
            <a:endParaRPr lang="en-IN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IN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Due Attention Paid while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Re-Expressing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the Indicators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r>
              <a:rPr lang="en-IN" sz="16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IN" sz="1600" b="1" dirty="0">
                <a:latin typeface="Times New Roman" pitchFamily="18" charset="0"/>
                <a:cs typeface="Times New Roman" pitchFamily="18" charset="0"/>
              </a:rPr>
              <a:t>So that Their Higher Values Pointed Towards Betterment of Social-Sector Activities ]</a:t>
            </a:r>
            <a:endParaRPr lang="en-IN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Transformation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Adopted for </a:t>
            </a:r>
            <a:r>
              <a:rPr lang="en-IN" sz="2200" b="1" i="1" dirty="0">
                <a:latin typeface="Times New Roman" pitchFamily="18" charset="0"/>
                <a:cs typeface="Times New Roman" pitchFamily="18" charset="0"/>
              </a:rPr>
              <a:t>Standardisation 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of the Indicators</a:t>
            </a: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Wingdings" pitchFamily="2" charset="2"/>
              <a:buChar char="§"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1543672"/>
              </p:ext>
            </p:extLst>
          </p:nvPr>
        </p:nvGraphicFramePr>
        <p:xfrm>
          <a:off x="1071562" y="5943600"/>
          <a:ext cx="7000875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602" name="Equation" r:id="rId3" imgW="4800600" imgH="431640" progId="Equation.DSMT4">
                  <p:embed/>
                </p:oleObj>
              </mc:Choice>
              <mc:Fallback>
                <p:oleObj name="Equation" r:id="rId3" imgW="480060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62" y="5943600"/>
                        <a:ext cx="7000875" cy="685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80179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/>
          <a:lstStyle/>
          <a:p>
            <a:r>
              <a:rPr lang="en-US" sz="2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Data Analytics</a:t>
            </a:r>
            <a:endParaRPr lang="en-US" sz="2300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763000" cy="5943600"/>
          </a:xfrm>
        </p:spPr>
        <p:txBody>
          <a:bodyPr/>
          <a:lstStyle/>
          <a:p>
            <a:pPr marL="0" indent="0" algn="ctr">
              <a:buNone/>
            </a:pP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Resulting Data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S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ubjected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EFA (with </a:t>
            </a:r>
            <a:r>
              <a:rPr lang="en-IN" sz="2200" b="1" i="1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IN" sz="2200" b="1" i="1" dirty="0" err="1" smtClean="0">
                <a:latin typeface="Times New Roman" pitchFamily="18" charset="0"/>
                <a:cs typeface="Times New Roman" pitchFamily="18" charset="0"/>
              </a:rPr>
              <a:t>romax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Rotation);</a:t>
            </a:r>
          </a:p>
          <a:p>
            <a:pPr marL="0" indent="0" algn="ctr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Followed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C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omputation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Values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IN" sz="2200" b="1" i="1" dirty="0">
                <a:latin typeface="Times New Roman" pitchFamily="18" charset="0"/>
                <a:cs typeface="Times New Roman" pitchFamily="18" charset="0"/>
              </a:rPr>
              <a:t>Composite 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</a:rPr>
              <a:t>Index,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so as to </a:t>
            </a: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</a:t>
            </a: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Measure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Extent/ Nature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of Inter-District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Disparities ; and</a:t>
            </a:r>
            <a:endParaRPr lang="en-IN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Make an Assessment of Relative Positioning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Different Districts of the State</a:t>
            </a:r>
          </a:p>
          <a:p>
            <a:pPr marL="0" indent="0" algn="ctr">
              <a:buNone/>
            </a:pPr>
            <a:r>
              <a:rPr lang="en-IN" sz="155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IN" sz="1550" b="1" dirty="0">
                <a:latin typeface="Times New Roman" pitchFamily="18" charset="0"/>
                <a:cs typeface="Times New Roman" pitchFamily="18" charset="0"/>
              </a:rPr>
              <a:t>w.r.t</a:t>
            </a:r>
            <a:r>
              <a:rPr lang="en-IN" sz="1550" b="1" dirty="0" smtClean="0">
                <a:latin typeface="Times New Roman" pitchFamily="18" charset="0"/>
                <a:cs typeface="Times New Roman" pitchFamily="18" charset="0"/>
              </a:rPr>
              <a:t>. Level of Their Social </a:t>
            </a:r>
            <a:r>
              <a:rPr lang="en-IN" sz="1550" b="1" dirty="0">
                <a:latin typeface="Times New Roman" pitchFamily="18" charset="0"/>
                <a:cs typeface="Times New Roman" pitchFamily="18" charset="0"/>
              </a:rPr>
              <a:t>Sector </a:t>
            </a:r>
            <a:r>
              <a:rPr lang="en-IN" sz="1550" b="1" dirty="0" smtClean="0">
                <a:latin typeface="Times New Roman" pitchFamily="18" charset="0"/>
                <a:cs typeface="Times New Roman" pitchFamily="18" charset="0"/>
              </a:rPr>
              <a:t>Activities)</a:t>
            </a:r>
            <a:endParaRPr lang="en-US" sz="1550" b="1" dirty="0" smtClean="0">
              <a:solidFill>
                <a:srgbClr val="0B0FB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en-US" sz="2200" b="1" dirty="0" smtClean="0">
              <a:solidFill>
                <a:srgbClr val="0B0FB5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Validity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the  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</a:rPr>
              <a:t>EFA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 Results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 Examined Thro’ the Application of 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</a:rPr>
              <a:t>CFA</a:t>
            </a:r>
          </a:p>
          <a:p>
            <a:pPr marL="0" indent="0" algn="ctr">
              <a:buNone/>
            </a:pPr>
            <a:r>
              <a:rPr lang="en-IN" sz="1550" b="1" dirty="0" smtClean="0">
                <a:latin typeface="Times New Roman" pitchFamily="18" charset="0"/>
                <a:cs typeface="Times New Roman" pitchFamily="18" charset="0"/>
              </a:rPr>
              <a:t>[On Certain  Yardsticks:  Root Mean Squared Error of Approximation (RMSEA),  Standardised Root Mean Square Residual (SRMSR), Comparative Fit Index (CFI), and Tucker-Lewis Index (TLI)]</a:t>
            </a:r>
          </a:p>
          <a:p>
            <a:pPr marL="0" indent="0" algn="ctr">
              <a:buNone/>
            </a:pPr>
            <a:endParaRPr lang="en-IN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Smaller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Values (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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0.08) of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Each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of RMSEA and SRMR 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&amp; Larger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Values (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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0.90) of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Each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of CFI and TLI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    A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dequacy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Fitted EFA Model</a:t>
            </a:r>
            <a:endParaRPr lang="en-IN" sz="1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Computations Made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Thro’ C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ustomised R-programmes</a:t>
            </a:r>
          </a:p>
          <a:p>
            <a:pPr marL="0" indent="0" algn="ctr">
              <a:buNone/>
            </a:pP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(Based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on </a:t>
            </a:r>
            <a:r>
              <a:rPr lang="en-IN" sz="1800" b="1" i="1" dirty="0">
                <a:latin typeface="Times New Roman" pitchFamily="18" charset="0"/>
                <a:cs typeface="Times New Roman" pitchFamily="18" charset="0"/>
              </a:rPr>
              <a:t>psych, </a:t>
            </a:r>
            <a:r>
              <a:rPr lang="en-IN" sz="1800" b="1" i="1" dirty="0" err="1">
                <a:latin typeface="Times New Roman" pitchFamily="18" charset="0"/>
                <a:cs typeface="Times New Roman" pitchFamily="18" charset="0"/>
              </a:rPr>
              <a:t>tsfa</a:t>
            </a:r>
            <a:r>
              <a:rPr lang="en-IN" sz="1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IN" sz="1800" b="1" i="1" dirty="0" err="1">
                <a:latin typeface="Times New Roman" pitchFamily="18" charset="0"/>
                <a:cs typeface="Times New Roman" pitchFamily="18" charset="0"/>
              </a:rPr>
              <a:t>lavaan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codes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 algn="ctr">
              <a:buNone/>
            </a:pPr>
            <a:r>
              <a:rPr lang="en-US" sz="2200" b="1" dirty="0" smtClean="0">
                <a:solidFill>
                  <a:srgbClr val="0B0FB5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 algn="ctr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4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/>
          <a:lstStyle/>
          <a:p>
            <a:r>
              <a:rPr lang="en-US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Some Preliminary Remarks</a:t>
            </a:r>
            <a:endParaRPr lang="en-US" sz="2300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152400" y="609600"/>
            <a:ext cx="8763000" cy="5943600"/>
          </a:xfrm>
        </p:spPr>
        <p:txBody>
          <a:bodyPr/>
          <a:lstStyle/>
          <a:p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As per </a:t>
            </a:r>
            <a:r>
              <a:rPr lang="en-IN" sz="2200" b="1" i="1" dirty="0" err="1" smtClean="0">
                <a:latin typeface="Times New Roman" pitchFamily="18" charset="0"/>
                <a:cs typeface="Times New Roman" pitchFamily="18" charset="0"/>
              </a:rPr>
              <a:t>Mardia’s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</a:rPr>
              <a:t> Test,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the Data Set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Did Not Strictly Follow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MND;</a:t>
            </a:r>
          </a:p>
          <a:p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 W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e had to use (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elatively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ess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fficient, but more flexible) 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</a:rPr>
              <a:t>WLS  Method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(Rather than more efficient, but less flexible 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</a:rPr>
              <a:t>MLE Method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)  for the Estimation of the EFA Model;</a:t>
            </a:r>
          </a:p>
          <a:p>
            <a:endParaRPr lang="en-IN" sz="22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As per the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</a:rPr>
              <a:t> Scree Plot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  generated thro’ 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</a:rPr>
              <a:t>Parallel Analysis,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the Optimum No of Factors to be Extracted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  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Four </a:t>
            </a:r>
          </a:p>
          <a:p>
            <a:endParaRPr lang="en-IN" sz="2200" b="1" i="1" dirty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Composition of the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 Factors Extracted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(On the basis of the 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Estimated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  <a:sym typeface="Symbol"/>
              </a:rPr>
              <a:t>Factor Loadings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)  Table 1 </a:t>
            </a:r>
            <a:endParaRPr lang="en-IN" sz="22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Taken Together, the Extracted Factors 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  <a:sym typeface="Symbol"/>
              </a:rPr>
              <a:t>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 A/C for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74.6%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Total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ariance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resent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in the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Available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ata Set. </a:t>
            </a:r>
            <a:endParaRPr lang="en-IN" sz="2200" b="1" dirty="0">
              <a:latin typeface="Times New Roman" pitchFamily="18" charset="0"/>
              <a:cs typeface="Times New Roman" pitchFamily="18" charset="0"/>
            </a:endParaRPr>
          </a:p>
          <a:p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508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Composition of the Factors (Latent Variables) &amp; Their Naming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943600"/>
          </a:xfrm>
        </p:spPr>
        <p:txBody>
          <a:bodyPr/>
          <a:lstStyle/>
          <a:p>
            <a:pPr algn="just">
              <a:buNone/>
            </a:pPr>
            <a:r>
              <a:rPr lang="en-US" sz="2000" b="1" dirty="0" smtClean="0">
                <a:latin typeface="Times New Roman"/>
                <a:cs typeface="Times New Roman"/>
                <a:sym typeface="Symbol"/>
              </a:rPr>
              <a:t> </a:t>
            </a:r>
          </a:p>
          <a:p>
            <a:pPr algn="just">
              <a:buNone/>
            </a:pPr>
            <a:endParaRPr lang="en-US" sz="2000" b="1" baseline="30000" dirty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 smtClean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 smtClean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 smtClean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 smtClean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 smtClean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 smtClean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 smtClean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 smtClean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 smtClean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endParaRPr lang="en-US" sz="2000" b="1" baseline="30000" dirty="0">
              <a:latin typeface="Times New Roman"/>
              <a:cs typeface="Times New Roman"/>
              <a:sym typeface="Symbol"/>
            </a:endParaRPr>
          </a:p>
          <a:p>
            <a:pPr algn="just">
              <a:buNone/>
            </a:pPr>
            <a:r>
              <a:rPr lang="en-US" sz="2000" b="1" baseline="30000" dirty="0" smtClean="0">
                <a:latin typeface="Times New Roman"/>
                <a:cs typeface="Times New Roman"/>
                <a:sym typeface="Symbol"/>
              </a:rPr>
              <a:t> </a:t>
            </a:r>
          </a:p>
          <a:p>
            <a:pPr algn="just">
              <a:buNone/>
            </a:pPr>
            <a:r>
              <a:rPr lang="en-US" sz="2000" b="1" baseline="30000" dirty="0">
                <a:latin typeface="Times New Roman"/>
                <a:cs typeface="Times New Roman"/>
                <a:sym typeface="Symbol"/>
              </a:rPr>
              <a:t> </a:t>
            </a:r>
            <a:r>
              <a:rPr lang="en-US" sz="2000" b="1" baseline="30000" dirty="0" smtClean="0">
                <a:latin typeface="Times New Roman"/>
                <a:cs typeface="Times New Roman"/>
                <a:sym typeface="Symbol"/>
              </a:rPr>
              <a:t> *</a:t>
            </a:r>
            <a:r>
              <a:rPr lang="en-US" sz="2000" b="1" dirty="0" smtClean="0">
                <a:latin typeface="Times New Roman"/>
                <a:cs typeface="Times New Roman"/>
                <a:sym typeface="Symbol"/>
              </a:rPr>
              <a:t> Details &amp; Abbreviations of the Indicators  Full Paper</a:t>
            </a:r>
            <a:endParaRPr lang="en-IN" sz="1900" dirty="0"/>
          </a:p>
        </p:txBody>
      </p:sp>
      <p:sp>
        <p:nvSpPr>
          <p:cNvPr id="138258" name="Rectangle 18"/>
          <p:cNvSpPr>
            <a:spLocks noChangeArrowheads="1"/>
          </p:cNvSpPr>
          <p:nvPr/>
        </p:nvSpPr>
        <p:spPr bwMode="auto">
          <a:xfrm>
            <a:off x="228600" y="461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1646238" y="4029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910942"/>
              </p:ext>
            </p:extLst>
          </p:nvPr>
        </p:nvGraphicFramePr>
        <p:xfrm>
          <a:off x="381000" y="838200"/>
          <a:ext cx="8458200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3314700"/>
                <a:gridCol w="2095500"/>
                <a:gridCol w="2133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Latent Factor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Constituent                  Indicators</a:t>
                      </a:r>
                      <a:r>
                        <a:rPr lang="en-IN" sz="18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*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Nature of Majority Indicators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Name         Assigned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FCT1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1" dirty="0" smtClean="0">
                          <a:latin typeface="Times New Roman"/>
                          <a:cs typeface="Times New Roman"/>
                        </a:rPr>
                        <a:t>NADS, NPLS, NPHC, NPRS, NFWC, NCHC, NHSS, TSHS, NAHS, NGVC, NMDS, NHSP</a:t>
                      </a:r>
                    </a:p>
                    <a:p>
                      <a:pPr algn="ctr"/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i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 of Set-Ups per 100 </a:t>
                      </a:r>
                      <a:r>
                        <a:rPr lang="en-IN" sz="1800" b="1" i="1" dirty="0" err="1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sq</a:t>
                      </a:r>
                      <a:r>
                        <a:rPr lang="en-IN" sz="1800" b="1" i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km</a:t>
                      </a:r>
                      <a:r>
                        <a:rPr lang="en-IN" sz="1800" b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i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Intensity of Physical Infrastructure </a:t>
                      </a:r>
                      <a:r>
                        <a:rPr lang="en-IN" sz="1800" b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(INPI)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FCT2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sz="1800" b="1" dirty="0" smtClean="0">
                          <a:latin typeface="Times New Roman"/>
                          <a:cs typeface="Times New Roman"/>
                        </a:rPr>
                        <a:t>PTHS, NUAP, NADC, NBAI, NCRM, PTPS, NPTO, NPTI, PTMS, NBAY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i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 of Human Resource Personnel per lakh of </a:t>
                      </a:r>
                      <a:r>
                        <a:rPr lang="en-IN" sz="1800" b="1" i="1" dirty="0" err="1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Pop</a:t>
                      </a:r>
                      <a:r>
                        <a:rPr lang="en-IN" sz="1800" b="1" i="1" baseline="30000" dirty="0" err="1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en-IN" sz="1800" b="1" i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/ per Institution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i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Intensity of Human</a:t>
                      </a:r>
                      <a:r>
                        <a:rPr lang="en-IN" sz="1800" b="1" i="1" baseline="0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Resource      </a:t>
                      </a:r>
                      <a:r>
                        <a:rPr lang="en-IN" sz="1800" b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(INHR)</a:t>
                      </a:r>
                      <a:r>
                        <a:rPr lang="en-US" sz="1800" b="1" dirty="0" smtClean="0">
                          <a:latin typeface="Times New Roman"/>
                          <a:cs typeface="Times New Roman"/>
                          <a:sym typeface="Symbol"/>
                        </a:rPr>
                        <a:t> 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FCT3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Times New Roman"/>
                          <a:cs typeface="Times New Roman"/>
                        </a:rPr>
                        <a:t>EMSB, EPSG, EPSB, EMSG, TSPS, NSTD, NDSP, NBRR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i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Enrolment  of Students</a:t>
                      </a:r>
                      <a:r>
                        <a:rPr lang="en-IN" sz="1800" b="1" i="1" baseline="0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IN" sz="1800" b="1" i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 Junior Classes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i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Enrolment in Junior Classes </a:t>
                      </a:r>
                      <a:r>
                        <a:rPr lang="en-IN" sz="1800" b="1" i="0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(ENJR)</a:t>
                      </a:r>
                      <a:endParaRPr lang="en-IN" sz="18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FCT4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latin typeface="Times New Roman"/>
                          <a:cs typeface="Times New Roman"/>
                        </a:rPr>
                        <a:t>EHSB, EHSG, TSMS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i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Enrolment  of Students</a:t>
                      </a:r>
                      <a:r>
                        <a:rPr lang="en-IN" sz="1800" b="1" i="1" baseline="0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IN" sz="1800" b="1" i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 Senior Classes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800" b="1" i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Enrolment in Senior Classes         </a:t>
                      </a:r>
                      <a:r>
                        <a:rPr lang="en-IN" sz="1800" b="1" dirty="0" smtClean="0">
                          <a:solidFill>
                            <a:srgbClr val="0B0FB5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(ENSR)</a:t>
                      </a:r>
                      <a:endParaRPr lang="en-IN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4451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/>
          <a:lstStyle/>
          <a:p>
            <a:r>
              <a:rPr lang="en-IN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Table 2. Values </a:t>
            </a:r>
            <a:r>
              <a:rPr lang="en-IN" sz="2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of Composite </a:t>
            </a:r>
            <a:r>
              <a:rPr lang="en-IN" sz="23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Index at </a:t>
            </a:r>
            <a:r>
              <a:rPr lang="en-IN" sz="23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Different Points in Time</a:t>
            </a:r>
            <a:endParaRPr lang="en-US" sz="2300" dirty="0" smtClean="0">
              <a:solidFill>
                <a:srgbClr val="C0000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943600"/>
          </a:xfrm>
        </p:spPr>
        <p:txBody>
          <a:bodyPr/>
          <a:lstStyle/>
          <a:p>
            <a:pPr marL="0" indent="0" algn="ctr">
              <a:buNone/>
            </a:pP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467477"/>
              </p:ext>
            </p:extLst>
          </p:nvPr>
        </p:nvGraphicFramePr>
        <p:xfrm>
          <a:off x="228603" y="685803"/>
          <a:ext cx="8762995" cy="54863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57667"/>
                <a:gridCol w="673190"/>
                <a:gridCol w="673190"/>
                <a:gridCol w="673190"/>
                <a:gridCol w="673190"/>
                <a:gridCol w="634532"/>
                <a:gridCol w="664020"/>
                <a:gridCol w="682359"/>
                <a:gridCol w="673190"/>
                <a:gridCol w="673190"/>
                <a:gridCol w="673190"/>
                <a:gridCol w="673190"/>
                <a:gridCol w="638897"/>
              </a:tblGrid>
              <a:tr h="35933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DSTT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1999-2000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2004-05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2009-10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2014-15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2018-19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Pooled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</a:tr>
              <a:tr h="359338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Rank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Rank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Rank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Rank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Rank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Value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Rank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93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BLSP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0.468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0.444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0.415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0.409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0.384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0.424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5566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CHMB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0.275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0.281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0.249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0.218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0.256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93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HMRP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0.465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0.516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0.525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0.405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0.374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0.457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93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KANG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0.337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0.359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0.292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0.271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0.261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0.304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93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KINR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0.280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0.289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0.255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0.182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0.241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93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KLLU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0.273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0.273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0.211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0.204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0.162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0.224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93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LSPT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0.273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10.5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0.268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0.313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0.266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0.285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0.281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93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MNDI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0.397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0.378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0.390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0.323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0.312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0.360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93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SHML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0.384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0.369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0.383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0.288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0.285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0.342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93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SIRM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0.355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0.341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0.334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0.291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0.274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0.319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93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SOLN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0.439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0.407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0.366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0.328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0.315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0.371</a:t>
                      </a:r>
                      <a:endParaRPr lang="en-IN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93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UNNA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0.396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0.382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0.360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0.337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0.333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0.362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35933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CV(%)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21.4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  <a:sym typeface="Symbol"/>
                        </a:rPr>
                        <a:t>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21.2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  <a:sym typeface="Symbol"/>
                        </a:rPr>
                        <a:t>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24.1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  <a:sym typeface="Symbol"/>
                        </a:rPr>
                        <a:t>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22.5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  <a:sym typeface="Symbol"/>
                        </a:rPr>
                        <a:t>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24.5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  <a:sym typeface="Symbol"/>
                        </a:rPr>
                        <a:t>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22.0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IN" sz="15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  <a:sym typeface="Symbol"/>
                        </a:rPr>
                        <a:t></a:t>
                      </a:r>
                      <a:endParaRPr lang="en-IN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IN"/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990600" y="6305173"/>
            <a:ext cx="7815858" cy="292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l-GR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χ</a:t>
            </a:r>
            <a:r>
              <a:rPr kumimoji="0" lang="en-IN" sz="13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</a:t>
            </a:r>
            <a:r>
              <a:rPr kumimoji="0" lang="en-IN" sz="13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-Statistic for 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Kendall’s Coefficient of Concordance among the Ranks (at 11 </a:t>
            </a:r>
            <a:r>
              <a:rPr kumimoji="0" lang="en-US" sz="13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d.f.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 = 50.648</a:t>
            </a:r>
            <a:r>
              <a:rPr kumimoji="0" lang="en-US" sz="13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***</a:t>
            </a:r>
            <a:r>
              <a:rPr kumimoji="0" lang="en-US" sz="1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(p &lt; 0.0001)</a:t>
            </a:r>
            <a:endParaRPr kumimoji="0" lang="en-US" sz="1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206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Some Revelations from Table 2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943600"/>
          </a:xfrm>
        </p:spPr>
        <p:txBody>
          <a:bodyPr/>
          <a:lstStyle/>
          <a:p>
            <a:pPr algn="just">
              <a:buNone/>
            </a:pPr>
            <a:r>
              <a:rPr lang="en-US" sz="2200" b="1" dirty="0" smtClean="0">
                <a:solidFill>
                  <a:srgbClr val="0B0FB5"/>
                </a:solidFill>
                <a:latin typeface="Times New Roman"/>
                <a:cs typeface="Times New Roman"/>
              </a:rPr>
              <a:t> </a:t>
            </a:r>
          </a:p>
          <a:p>
            <a:pPr algn="just">
              <a:buNone/>
            </a:pPr>
            <a:endParaRPr lang="en-US" sz="2200" b="1" dirty="0" smtClean="0">
              <a:solidFill>
                <a:srgbClr val="0B0FB5"/>
              </a:solidFill>
              <a:latin typeface="Times New Roman"/>
              <a:cs typeface="Times New Roman"/>
            </a:endParaRPr>
          </a:p>
          <a:p>
            <a:pPr algn="just">
              <a:buNone/>
            </a:pPr>
            <a:endParaRPr lang="en-US" sz="2200" b="1" dirty="0">
              <a:solidFill>
                <a:srgbClr val="0B0FB5"/>
              </a:solidFill>
              <a:latin typeface="Times New Roman"/>
              <a:cs typeface="Times New Roman"/>
            </a:endParaRPr>
          </a:p>
          <a:p>
            <a:pPr marL="0" lvl="0" indent="228600" algn="ctr" eaLnBrk="1" hangingPunct="1">
              <a:spcBef>
                <a:spcPct val="0"/>
              </a:spcBef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0" lvl="0" indent="228600" algn="ctr">
              <a:spcBef>
                <a:spcPct val="0"/>
              </a:spcBef>
              <a:buNone/>
            </a:pPr>
            <a:endParaRPr lang="en-US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228600" algn="ctr">
              <a:spcBef>
                <a:spcPct val="0"/>
              </a:spcBef>
              <a:buNone/>
            </a:pPr>
            <a:endParaRPr lang="en-US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228600" algn="ctr">
              <a:spcBef>
                <a:spcPct val="0"/>
              </a:spcBef>
              <a:buNone/>
            </a:pPr>
            <a:endParaRPr lang="en-US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228600" algn="ctr">
              <a:spcBef>
                <a:spcPct val="0"/>
              </a:spcBef>
              <a:buNone/>
            </a:pPr>
            <a:endParaRPr lang="en-US" sz="16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just">
              <a:buNone/>
            </a:pPr>
            <a:endParaRPr lang="en-US" sz="2200" b="1" dirty="0" smtClean="0">
              <a:solidFill>
                <a:srgbClr val="0B0FB5"/>
              </a:solidFill>
              <a:latin typeface="Times New Roman"/>
              <a:cs typeface="Times New Roman"/>
            </a:endParaRPr>
          </a:p>
          <a:p>
            <a:pPr algn="just">
              <a:buNone/>
            </a:pPr>
            <a:endParaRPr lang="en-US" sz="2200" b="1" dirty="0">
              <a:solidFill>
                <a:srgbClr val="0B0FB5"/>
              </a:solidFill>
              <a:latin typeface="Times New Roman"/>
              <a:cs typeface="Times New Roman"/>
            </a:endParaRPr>
          </a:p>
          <a:p>
            <a:pPr algn="just">
              <a:buNone/>
            </a:pPr>
            <a:endParaRPr lang="en-US" sz="2200" b="1" dirty="0" smtClean="0">
              <a:solidFill>
                <a:srgbClr val="0B0FB5"/>
              </a:solidFill>
              <a:latin typeface="Times New Roman"/>
              <a:cs typeface="Times New Roman"/>
            </a:endParaRPr>
          </a:p>
          <a:p>
            <a:pPr algn="just">
              <a:buNone/>
            </a:pPr>
            <a:endParaRPr lang="en-US" sz="2200" b="1" dirty="0" smtClean="0">
              <a:solidFill>
                <a:srgbClr val="0B0FB5"/>
              </a:solidFill>
              <a:latin typeface="Times New Roman"/>
              <a:cs typeface="Times New Roman"/>
            </a:endParaRPr>
          </a:p>
          <a:p>
            <a:pPr algn="just"/>
            <a:r>
              <a:rPr lang="en-US" sz="2200" b="1" dirty="0" smtClean="0">
                <a:latin typeface="Times New Roman"/>
                <a:cs typeface="Times New Roman"/>
              </a:rPr>
              <a:t>At Each </a:t>
            </a:r>
            <a:r>
              <a:rPr lang="en-US" sz="2200" b="1" dirty="0" err="1" smtClean="0">
                <a:latin typeface="Times New Roman"/>
                <a:cs typeface="Times New Roman"/>
              </a:rPr>
              <a:t>Pt</a:t>
            </a:r>
            <a:r>
              <a:rPr lang="en-US" sz="2200" b="1" dirty="0" smtClean="0">
                <a:latin typeface="Times New Roman"/>
                <a:cs typeface="Times New Roman"/>
              </a:rPr>
              <a:t> in Time </a:t>
            </a:r>
            <a:r>
              <a:rPr lang="en-US" sz="2200" b="1" dirty="0">
                <a:latin typeface="Times New Roman"/>
                <a:cs typeface="Times New Roman"/>
                <a:sym typeface="Symbol"/>
              </a:rPr>
              <a:t></a:t>
            </a:r>
            <a:r>
              <a:rPr lang="en-US" sz="2200" b="1" dirty="0" smtClean="0">
                <a:latin typeface="Times New Roman"/>
                <a:cs typeface="Times New Roman"/>
              </a:rPr>
              <a:t> Fairly High Extent of Inter-District </a:t>
            </a:r>
          </a:p>
          <a:p>
            <a:pPr marL="0" indent="0" algn="just">
              <a:buNone/>
            </a:pPr>
            <a:r>
              <a:rPr lang="en-US" sz="2200" b="1" dirty="0">
                <a:latin typeface="Times New Roman"/>
                <a:cs typeface="Times New Roman"/>
              </a:rPr>
              <a:t> </a:t>
            </a:r>
            <a:r>
              <a:rPr lang="en-US" sz="2200" b="1" dirty="0" smtClean="0">
                <a:latin typeface="Times New Roman"/>
                <a:cs typeface="Times New Roman"/>
              </a:rPr>
              <a:t>                                           Disparities </a:t>
            </a:r>
            <a:r>
              <a:rPr lang="en-US" sz="2200" b="1" dirty="0" smtClean="0">
                <a:latin typeface="Times New Roman"/>
                <a:cs typeface="Times New Roman"/>
                <a:sym typeface="Symbol"/>
              </a:rPr>
              <a:t>(CV &gt; 21%);</a:t>
            </a:r>
          </a:p>
          <a:p>
            <a:pPr marL="0" indent="0" algn="just">
              <a:buNone/>
            </a:pPr>
            <a:endParaRPr lang="en-US" sz="2200" b="1" dirty="0" smtClean="0">
              <a:latin typeface="Times New Roman"/>
              <a:cs typeface="Times New Roman"/>
              <a:sym typeface="Symbol"/>
            </a:endParaRPr>
          </a:p>
          <a:p>
            <a:pPr algn="just"/>
            <a:r>
              <a:rPr lang="en-US" sz="2200" b="1" dirty="0" smtClean="0">
                <a:latin typeface="Times New Roman"/>
                <a:cs typeface="Times New Roman"/>
                <a:sym typeface="Symbol"/>
              </a:rPr>
              <a:t>Over the </a:t>
            </a:r>
            <a:r>
              <a:rPr lang="en-US" sz="2200" b="1" dirty="0">
                <a:latin typeface="Times New Roman"/>
                <a:cs typeface="Times New Roman"/>
                <a:sym typeface="Symbol"/>
              </a:rPr>
              <a:t>Span </a:t>
            </a:r>
            <a:r>
              <a:rPr lang="en-US" sz="2200" b="1" dirty="0" smtClean="0">
                <a:latin typeface="Times New Roman"/>
                <a:cs typeface="Times New Roman"/>
                <a:sym typeface="Symbol"/>
              </a:rPr>
              <a:t>of Time  The Disparities  have </a:t>
            </a:r>
            <a:r>
              <a:rPr lang="en-US" sz="2200" b="1" i="1" dirty="0" smtClean="0">
                <a:latin typeface="Times New Roman"/>
                <a:cs typeface="Times New Roman"/>
                <a:sym typeface="Symbol"/>
              </a:rPr>
              <a:t>Widened</a:t>
            </a:r>
            <a:endParaRPr lang="en-US" sz="2200" b="1" i="1" dirty="0" smtClean="0">
              <a:latin typeface="Times New Roman"/>
              <a:cs typeface="Times New Roman"/>
            </a:endParaRPr>
          </a:p>
        </p:txBody>
      </p:sp>
      <p:sp>
        <p:nvSpPr>
          <p:cNvPr id="138254" name="Rectangle 14"/>
          <p:cNvSpPr>
            <a:spLocks noChangeArrowheads="1"/>
          </p:cNvSpPr>
          <p:nvPr/>
        </p:nvSpPr>
        <p:spPr bwMode="auto">
          <a:xfrm>
            <a:off x="214009" y="1256675"/>
            <a:ext cx="854048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2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0B0FB5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B0FB5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B0FB5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8258" name="Rectangle 18"/>
          <p:cNvSpPr>
            <a:spLocks noChangeArrowheads="1"/>
          </p:cNvSpPr>
          <p:nvPr/>
        </p:nvSpPr>
        <p:spPr bwMode="auto">
          <a:xfrm>
            <a:off x="228600" y="461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1646238" y="4029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1646238" y="5791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837869783"/>
              </p:ext>
            </p:extLst>
          </p:nvPr>
        </p:nvGraphicFramePr>
        <p:xfrm>
          <a:off x="1219200" y="762000"/>
          <a:ext cx="7162800" cy="39338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86800" cy="457200"/>
          </a:xfrm>
        </p:spPr>
        <p:txBody>
          <a:bodyPr/>
          <a:lstStyle/>
          <a:p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Some Revelations from Table 2</a:t>
            </a:r>
            <a:endParaRPr lang="en-US" sz="2400" dirty="0" smtClean="0">
              <a:solidFill>
                <a:srgbClr val="C00000"/>
              </a:solidFill>
            </a:endParaRP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228600" y="685800"/>
            <a:ext cx="8763000" cy="5943600"/>
          </a:xfrm>
        </p:spPr>
        <p:txBody>
          <a:bodyPr/>
          <a:lstStyle/>
          <a:p>
            <a:pPr algn="just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emporal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eshuffling in Relative Rankings of the Districts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;</a:t>
            </a:r>
          </a:p>
          <a:p>
            <a:pPr marL="0" indent="0" algn="just">
              <a:buNone/>
            </a:pPr>
            <a:endParaRPr lang="en-US" sz="2200" b="1" dirty="0">
              <a:latin typeface="Times New Roman" pitchFamily="18" charset="0"/>
              <a:cs typeface="Times New Roman" pitchFamily="18" charset="0"/>
              <a:sym typeface="Symbol"/>
            </a:endParaRPr>
          </a:p>
          <a:p>
            <a:pPr algn="just"/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But,  Highly Significant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alue of 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</a:rPr>
              <a:t>KCC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  <a:sym typeface="Symbol"/>
              </a:rPr>
              <a:t> </a:t>
            </a:r>
          </a:p>
          <a:p>
            <a:pPr marL="0" indent="0" algn="just">
              <a:buNone/>
            </a:pPr>
            <a:endParaRPr lang="en-IN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Courier New" pitchFamily="49" charset="0"/>
              <a:buChar char="o"/>
            </a:pP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Rankings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Districts 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at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Different Points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Time didn’t  Change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an           </a:t>
            </a:r>
            <a:r>
              <a:rPr lang="en-IN" sz="1800" b="1" i="1" dirty="0" smtClean="0">
                <a:latin typeface="Times New Roman" pitchFamily="18" charset="0"/>
                <a:cs typeface="Times New Roman" pitchFamily="18" charset="0"/>
              </a:rPr>
              <a:t>Un-orderly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 Manner;</a:t>
            </a:r>
          </a:p>
          <a:p>
            <a:pPr lvl="1" algn="just">
              <a:buFont typeface="Courier New" pitchFamily="49" charset="0"/>
              <a:buChar char="o"/>
            </a:pPr>
            <a:endParaRPr lang="en-IN" sz="1800" b="1" dirty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buFont typeface="Courier New" pitchFamily="49" charset="0"/>
              <a:buChar char="o"/>
            </a:pP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Rather, the Rankings Have Shown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Robust Temporal </a:t>
            </a:r>
            <a:r>
              <a:rPr lang="en-IN" sz="1800" b="1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IN" sz="1800" b="1" dirty="0" smtClean="0">
                <a:latin typeface="Times New Roman" pitchFamily="18" charset="0"/>
                <a:cs typeface="Times New Roman" pitchFamily="18" charset="0"/>
              </a:rPr>
              <a:t>oncordance;</a:t>
            </a:r>
          </a:p>
          <a:p>
            <a:pPr algn="just"/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We may thus Preferably Talk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Terms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Relative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anking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IN" sz="2200" b="1" dirty="0" smtClean="0">
                <a:latin typeface="Times New Roman" pitchFamily="18" charset="0"/>
                <a:cs typeface="Times New Roman" pitchFamily="18" charset="0"/>
              </a:rPr>
              <a:t>Districts 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for the </a:t>
            </a:r>
            <a:r>
              <a:rPr lang="en-IN" sz="2200" b="1" i="1" dirty="0" smtClean="0">
                <a:latin typeface="Times New Roman" pitchFamily="18" charset="0"/>
                <a:cs typeface="Times New Roman" pitchFamily="18" charset="0"/>
              </a:rPr>
              <a:t>Overall Period</a:t>
            </a:r>
            <a:r>
              <a:rPr lang="en-IN" sz="22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IN" sz="2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258" name="Rectangle 18"/>
          <p:cNvSpPr>
            <a:spLocks noChangeArrowheads="1"/>
          </p:cNvSpPr>
          <p:nvPr/>
        </p:nvSpPr>
        <p:spPr bwMode="auto">
          <a:xfrm>
            <a:off x="228600" y="461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23"/>
          <p:cNvSpPr>
            <a:spLocks noChangeArrowheads="1"/>
          </p:cNvSpPr>
          <p:nvPr/>
        </p:nvSpPr>
        <p:spPr bwMode="auto">
          <a:xfrm>
            <a:off x="1646238" y="4029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24"/>
          <p:cNvSpPr>
            <a:spLocks noChangeArrowheads="1"/>
          </p:cNvSpPr>
          <p:nvPr/>
        </p:nvSpPr>
        <p:spPr bwMode="auto">
          <a:xfrm>
            <a:off x="1646238" y="5807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23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16883</TotalTime>
  <Words>1651</Words>
  <Application>Microsoft Office PowerPoint</Application>
  <PresentationFormat>On-screen Show (4:3)</PresentationFormat>
  <Paragraphs>535</Paragraphs>
  <Slides>14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Office Theme</vt:lpstr>
      <vt:lpstr>Equation</vt:lpstr>
      <vt:lpstr>Acrobat Document</vt:lpstr>
      <vt:lpstr>PowerPoint Presentation</vt:lpstr>
      <vt:lpstr>Introduction</vt:lpstr>
      <vt:lpstr>Secondary Data Compiled  (From Various Issues of Statistical Abstracts plus Other Information from the ESO  of the State)</vt:lpstr>
      <vt:lpstr>Data Analytics</vt:lpstr>
      <vt:lpstr>Some Preliminary Remarks</vt:lpstr>
      <vt:lpstr>Composition of the Factors (Latent Variables) &amp; Their Naming</vt:lpstr>
      <vt:lpstr>Table 2. Values of Composite Index at Different Points in Time</vt:lpstr>
      <vt:lpstr>Some Revelations from Table 2</vt:lpstr>
      <vt:lpstr>Some Revelations from Table 2</vt:lpstr>
      <vt:lpstr>Stratification of the 12 Districts </vt:lpstr>
      <vt:lpstr>Findings from the CFA</vt:lpstr>
      <vt:lpstr>Fig. 2. Path Diagram of the Loadings Estimated Through CFA</vt:lpstr>
      <vt:lpstr>Policy Implications</vt:lpstr>
      <vt:lpstr>Appendix. Indicators Considered in the Study</vt:lpstr>
    </vt:vector>
  </TitlesOfParts>
  <Company>workgroup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Presentation on Growth Behaviour Structural Changes and Instability in India’s Exports and Imports By Dr. Amarjit Singh Sethi Professor,  Punjab School of Economics  GND University,  Amritsar – 143 005  (e-mail: ajss_gndu@yahoo.com)</dc:title>
  <dc:creator>sohan</dc:creator>
  <cp:lastModifiedBy>ajss52</cp:lastModifiedBy>
  <cp:revision>1228</cp:revision>
  <dcterms:created xsi:type="dcterms:W3CDTF">2010-11-30T12:02:55Z</dcterms:created>
  <dcterms:modified xsi:type="dcterms:W3CDTF">2020-09-16T18:29:42Z</dcterms:modified>
</cp:coreProperties>
</file>